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090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1370290"/>
            <a:ext cx="7556421" cy="1956435"/>
          </a:xfrm>
          <a:prstGeom prst="rect">
            <a:avLst/>
          </a:prstGeom>
          <a:noFill/>
          <a:ln/>
        </p:spPr>
        <p:txBody>
          <a:bodyPr wrap="square" rtlCol="0" anchor="t"/>
          <a:lstStyle/>
          <a:p>
            <a:pPr marL="0" indent="0">
              <a:lnSpc>
                <a:spcPts val="7702"/>
              </a:lnSpc>
              <a:buNone/>
            </a:pPr>
            <a:r>
              <a:rPr lang="en-US" sz="6162" dirty="0">
                <a:solidFill>
                  <a:srgbClr val="F2E782"/>
                </a:solidFill>
                <a:latin typeface="Prata" pitchFamily="34" charset="0"/>
                <a:ea typeface="Prata" pitchFamily="34" charset="-122"/>
                <a:cs typeface="Prata" pitchFamily="34" charset="-120"/>
              </a:rPr>
              <a:t>Introduction to Phishing Attacks</a:t>
            </a:r>
            <a:endParaRPr lang="en-US" sz="6162" dirty="0"/>
          </a:p>
        </p:txBody>
      </p:sp>
      <p:sp>
        <p:nvSpPr>
          <p:cNvPr id="6" name="Text 2"/>
          <p:cNvSpPr/>
          <p:nvPr/>
        </p:nvSpPr>
        <p:spPr>
          <a:xfrm>
            <a:off x="6280190" y="3666887"/>
            <a:ext cx="7556421" cy="2540318"/>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Phishing attacks are a common form of cybercrime where attackers use deceptive tactics to trick individuals into revealing sensitive information, such as login credentials, credit card details, or personal data. These attacks often involve sending emails, texts, or social media messages that appear to be from legitimate sources, but are actually designed to lure unsuspecting victims into clicking on malicious links or opening attachments that contain malware.</a:t>
            </a:r>
            <a:endParaRPr lang="en-US" sz="1786" dirty="0"/>
          </a:p>
        </p:txBody>
      </p:sp>
      <p:sp>
        <p:nvSpPr>
          <p:cNvPr id="9" name="Text 4"/>
          <p:cNvSpPr/>
          <p:nvPr/>
        </p:nvSpPr>
        <p:spPr>
          <a:xfrm>
            <a:off x="6756440" y="6462355"/>
            <a:ext cx="1759268" cy="396835"/>
          </a:xfrm>
          <a:prstGeom prst="rect">
            <a:avLst/>
          </a:prstGeom>
          <a:noFill/>
          <a:ln/>
        </p:spPr>
        <p:txBody>
          <a:bodyPr wrap="none" rtlCol="0" anchor="t"/>
          <a:lstStyle/>
          <a:p>
            <a:pPr marL="0" indent="0" algn="l">
              <a:lnSpc>
                <a:spcPts val="3126"/>
              </a:lnSpc>
              <a:buNone/>
            </a:pPr>
            <a:endParaRPr lang="en-US" sz="22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282083"/>
            <a:ext cx="7246620" cy="708779"/>
          </a:xfrm>
          <a:prstGeom prst="rect">
            <a:avLst/>
          </a:prstGeom>
          <a:noFill/>
          <a:ln/>
        </p:spPr>
        <p:txBody>
          <a:bodyPr wrap="non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Conclusion and Resources</a:t>
            </a:r>
            <a:endParaRPr lang="en-US" sz="4465" dirty="0"/>
          </a:p>
        </p:txBody>
      </p:sp>
      <p:sp>
        <p:nvSpPr>
          <p:cNvPr id="6" name="Text 2"/>
          <p:cNvSpPr/>
          <p:nvPr/>
        </p:nvSpPr>
        <p:spPr>
          <a:xfrm>
            <a:off x="793790" y="5331023"/>
            <a:ext cx="13042821"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Phishing attacks are a constant threat to individuals and organizations. By understanding the tactics used by phishers and implementing best practices for secure online behavior, you can significantly reduce your risk of falling victim to these scams. Stay vigilant, be skeptical of suspicious emails and websites, and report any suspected phishing attempts to the appropriate authorities.</a:t>
            </a:r>
            <a:endParaRPr lang="en-US" sz="178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sp>
        <p:nvSpPr>
          <p:cNvPr id="4" name="Text 1"/>
          <p:cNvSpPr/>
          <p:nvPr/>
        </p:nvSpPr>
        <p:spPr>
          <a:xfrm>
            <a:off x="793790" y="1632704"/>
            <a:ext cx="13026271" cy="708779"/>
          </a:xfrm>
          <a:prstGeom prst="rect">
            <a:avLst/>
          </a:prstGeom>
          <a:noFill/>
          <a:ln/>
        </p:spPr>
        <p:txBody>
          <a:bodyPr wrap="none" rtlCol="0" anchor="t"/>
          <a:lstStyle/>
          <a:p>
            <a:pPr marL="0" indent="0">
              <a:lnSpc>
                <a:spcPts val="5581"/>
              </a:lnSpc>
              <a:buNone/>
            </a:pPr>
            <a:r>
              <a:rPr lang="en-US" sz="4465" dirty="0">
                <a:solidFill>
                  <a:srgbClr val="F2E782"/>
                </a:solidFill>
                <a:latin typeface="Prata" pitchFamily="34" charset="0"/>
                <a:ea typeface="Prata" pitchFamily="34" charset="-122"/>
                <a:cs typeface="Prata" pitchFamily="34" charset="-120"/>
              </a:rPr>
              <a:t>Understanding the Anatomy of a Phishing Email</a:t>
            </a:r>
            <a:endParaRPr lang="en-US" sz="4465" dirty="0"/>
          </a:p>
        </p:txBody>
      </p:sp>
      <p:sp>
        <p:nvSpPr>
          <p:cNvPr id="5" name="Text 2"/>
          <p:cNvSpPr/>
          <p:nvPr/>
        </p:nvSpPr>
        <p:spPr>
          <a:xfrm>
            <a:off x="793790" y="2908459"/>
            <a:ext cx="2835235" cy="354330"/>
          </a:xfrm>
          <a:prstGeom prst="rect">
            <a:avLst/>
          </a:prstGeom>
          <a:noFill/>
          <a:ln/>
        </p:spPr>
        <p:txBody>
          <a:bodyPr wrap="none" rtlCol="0" anchor="t"/>
          <a:lstStyle/>
          <a:p>
            <a:pPr marL="0" indent="0">
              <a:lnSpc>
                <a:spcPts val="2791"/>
              </a:lnSpc>
              <a:buNone/>
            </a:pPr>
            <a:r>
              <a:rPr lang="en-US" sz="2233" dirty="0">
                <a:solidFill>
                  <a:srgbClr val="F2E782"/>
                </a:solidFill>
                <a:latin typeface="Prata" pitchFamily="34" charset="0"/>
                <a:ea typeface="Prata" pitchFamily="34" charset="-122"/>
                <a:cs typeface="Prata" pitchFamily="34" charset="-120"/>
              </a:rPr>
              <a:t>Subject Line</a:t>
            </a:r>
            <a:endParaRPr lang="en-US" sz="2233" dirty="0"/>
          </a:p>
        </p:txBody>
      </p:sp>
      <p:sp>
        <p:nvSpPr>
          <p:cNvPr id="6" name="Text 3"/>
          <p:cNvSpPr/>
          <p:nvPr/>
        </p:nvSpPr>
        <p:spPr>
          <a:xfrm>
            <a:off x="793790" y="3489603"/>
            <a:ext cx="3978116" cy="290322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Phishing emails often have subject lines that are designed to grab your attention and create a sense of urgency or fear. These subject lines might include phrases like "Urgent Action Required", "Account Suspended", or "You Have Won a Prize".</a:t>
            </a:r>
            <a:endParaRPr lang="en-US" sz="1786" dirty="0"/>
          </a:p>
        </p:txBody>
      </p:sp>
      <p:sp>
        <p:nvSpPr>
          <p:cNvPr id="7" name="Text 4"/>
          <p:cNvSpPr/>
          <p:nvPr/>
        </p:nvSpPr>
        <p:spPr>
          <a:xfrm>
            <a:off x="5332928" y="2908459"/>
            <a:ext cx="2835235" cy="354330"/>
          </a:xfrm>
          <a:prstGeom prst="rect">
            <a:avLst/>
          </a:prstGeom>
          <a:noFill/>
          <a:ln/>
        </p:spPr>
        <p:txBody>
          <a:bodyPr wrap="none" rtlCol="0" anchor="t"/>
          <a:lstStyle/>
          <a:p>
            <a:pPr marL="0" indent="0">
              <a:lnSpc>
                <a:spcPts val="2791"/>
              </a:lnSpc>
              <a:buNone/>
            </a:pPr>
            <a:r>
              <a:rPr lang="en-US" sz="2233" dirty="0">
                <a:solidFill>
                  <a:srgbClr val="F2E782"/>
                </a:solidFill>
                <a:latin typeface="Prata" pitchFamily="34" charset="0"/>
                <a:ea typeface="Prata" pitchFamily="34" charset="-122"/>
                <a:cs typeface="Prata" pitchFamily="34" charset="-120"/>
              </a:rPr>
              <a:t>Sender's Name</a:t>
            </a:r>
            <a:endParaRPr lang="en-US" sz="2233" dirty="0"/>
          </a:p>
        </p:txBody>
      </p:sp>
      <p:sp>
        <p:nvSpPr>
          <p:cNvPr id="8" name="Text 5"/>
          <p:cNvSpPr/>
          <p:nvPr/>
        </p:nvSpPr>
        <p:spPr>
          <a:xfrm>
            <a:off x="5332928" y="3489603"/>
            <a:ext cx="3978116" cy="2177415"/>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The sender's name may appear to be from a legitimate organization, such as a bank, a retailer, or a social media platform. However, the sender's email address may be spoofed or forged, indicating a fraudulent attempt.</a:t>
            </a:r>
            <a:endParaRPr lang="en-US" sz="1786" dirty="0"/>
          </a:p>
        </p:txBody>
      </p:sp>
      <p:sp>
        <p:nvSpPr>
          <p:cNvPr id="9" name="Text 6"/>
          <p:cNvSpPr/>
          <p:nvPr/>
        </p:nvSpPr>
        <p:spPr>
          <a:xfrm>
            <a:off x="9872067" y="2908459"/>
            <a:ext cx="2835235" cy="354330"/>
          </a:xfrm>
          <a:prstGeom prst="rect">
            <a:avLst/>
          </a:prstGeom>
          <a:noFill/>
          <a:ln/>
        </p:spPr>
        <p:txBody>
          <a:bodyPr wrap="none" rtlCol="0" anchor="t"/>
          <a:lstStyle/>
          <a:p>
            <a:pPr marL="0" indent="0">
              <a:lnSpc>
                <a:spcPts val="2791"/>
              </a:lnSpc>
              <a:buNone/>
            </a:pPr>
            <a:r>
              <a:rPr lang="en-US" sz="2233" dirty="0">
                <a:solidFill>
                  <a:srgbClr val="F2E782"/>
                </a:solidFill>
                <a:latin typeface="Prata" pitchFamily="34" charset="0"/>
                <a:ea typeface="Prata" pitchFamily="34" charset="-122"/>
                <a:cs typeface="Prata" pitchFamily="34" charset="-120"/>
              </a:rPr>
              <a:t>Content and Links</a:t>
            </a:r>
            <a:endParaRPr lang="en-US" sz="2233" dirty="0"/>
          </a:p>
        </p:txBody>
      </p:sp>
      <p:sp>
        <p:nvSpPr>
          <p:cNvPr id="10" name="Text 7"/>
          <p:cNvSpPr/>
          <p:nvPr/>
        </p:nvSpPr>
        <p:spPr>
          <a:xfrm>
            <a:off x="9872067" y="3489603"/>
            <a:ext cx="3978116" cy="290322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The content of a phishing email may contain a story or a request that appears to be genuine. They may ask you to click on a link to update your account, verify your identity, or access a promotion. However, these links are often designed to lead to fake websites that steal your information.</a:t>
            </a:r>
            <a:endParaRPr lang="en-US" sz="178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42065" y="1749028"/>
            <a:ext cx="7880747" cy="496133"/>
          </a:xfrm>
          <a:prstGeom prst="rect">
            <a:avLst/>
          </a:prstGeom>
          <a:noFill/>
          <a:ln/>
        </p:spPr>
        <p:txBody>
          <a:bodyPr wrap="none" rtlCol="0" anchor="t"/>
          <a:lstStyle/>
          <a:p>
            <a:pPr marL="0" indent="0">
              <a:lnSpc>
                <a:spcPts val="3907"/>
              </a:lnSpc>
              <a:buNone/>
            </a:pPr>
            <a:r>
              <a:rPr lang="en-US" sz="3126" dirty="0">
                <a:solidFill>
                  <a:srgbClr val="F2E782"/>
                </a:solidFill>
                <a:latin typeface="Prata" pitchFamily="34" charset="0"/>
                <a:ea typeface="Prata" pitchFamily="34" charset="-122"/>
                <a:cs typeface="Prata" pitchFamily="34" charset="-120"/>
              </a:rPr>
              <a:t>Recognizing Phishing Websites and URLs</a:t>
            </a:r>
            <a:endParaRPr lang="en-US" sz="3126" dirty="0"/>
          </a:p>
        </p:txBody>
      </p:sp>
      <p:sp>
        <p:nvSpPr>
          <p:cNvPr id="6" name="Shape 2"/>
          <p:cNvSpPr/>
          <p:nvPr/>
        </p:nvSpPr>
        <p:spPr>
          <a:xfrm>
            <a:off x="6042065" y="2661880"/>
            <a:ext cx="357188" cy="357188"/>
          </a:xfrm>
          <a:prstGeom prst="roundRect">
            <a:avLst>
              <a:gd name="adj" fmla="val 6668"/>
            </a:avLst>
          </a:prstGeom>
          <a:solidFill>
            <a:srgbClr val="3A3B3C"/>
          </a:solidFill>
          <a:ln/>
        </p:spPr>
        <p:txBody>
          <a:bodyPr/>
          <a:lstStyle/>
          <a:p>
            <a:endParaRPr lang="en-US"/>
          </a:p>
        </p:txBody>
      </p:sp>
      <p:sp>
        <p:nvSpPr>
          <p:cNvPr id="7" name="Text 3"/>
          <p:cNvSpPr/>
          <p:nvPr/>
        </p:nvSpPr>
        <p:spPr>
          <a:xfrm>
            <a:off x="6179582" y="2721412"/>
            <a:ext cx="82153" cy="238125"/>
          </a:xfrm>
          <a:prstGeom prst="rect">
            <a:avLst/>
          </a:prstGeom>
          <a:noFill/>
          <a:ln/>
        </p:spPr>
        <p:txBody>
          <a:bodyPr wrap="none" rtlCol="0" anchor="t"/>
          <a:lstStyle/>
          <a:p>
            <a:pPr marL="0" indent="0" algn="ctr">
              <a:lnSpc>
                <a:spcPts val="1875"/>
              </a:lnSpc>
              <a:buNone/>
            </a:pPr>
            <a:r>
              <a:rPr lang="en-US" sz="1875" dirty="0">
                <a:solidFill>
                  <a:srgbClr val="CFCBBF"/>
                </a:solidFill>
                <a:latin typeface="Prata" pitchFamily="34" charset="0"/>
                <a:ea typeface="Prata" pitchFamily="34" charset="-122"/>
                <a:cs typeface="Prata" pitchFamily="34" charset="-120"/>
              </a:rPr>
              <a:t>1</a:t>
            </a:r>
            <a:endParaRPr lang="en-US" sz="1875" dirty="0"/>
          </a:p>
        </p:txBody>
      </p:sp>
      <p:sp>
        <p:nvSpPr>
          <p:cNvPr id="8" name="Text 4"/>
          <p:cNvSpPr/>
          <p:nvPr/>
        </p:nvSpPr>
        <p:spPr>
          <a:xfrm>
            <a:off x="6557963" y="2661880"/>
            <a:ext cx="2035254" cy="248007"/>
          </a:xfrm>
          <a:prstGeom prst="rect">
            <a:avLst/>
          </a:prstGeom>
          <a:noFill/>
          <a:ln/>
        </p:spPr>
        <p:txBody>
          <a:bodyPr wrap="none" rtlCol="0" anchor="t"/>
          <a:lstStyle/>
          <a:p>
            <a:pPr marL="0" indent="0">
              <a:lnSpc>
                <a:spcPts val="1953"/>
              </a:lnSpc>
              <a:buNone/>
            </a:pPr>
            <a:r>
              <a:rPr lang="en-US" sz="1563" dirty="0">
                <a:solidFill>
                  <a:srgbClr val="CFCBBF"/>
                </a:solidFill>
                <a:latin typeface="Prata" pitchFamily="34" charset="0"/>
                <a:ea typeface="Prata" pitchFamily="34" charset="-122"/>
                <a:cs typeface="Prata" pitchFamily="34" charset="-120"/>
              </a:rPr>
              <a:t>Look for Misspellings</a:t>
            </a:r>
            <a:endParaRPr lang="en-US" sz="1563" dirty="0"/>
          </a:p>
        </p:txBody>
      </p:sp>
      <p:sp>
        <p:nvSpPr>
          <p:cNvPr id="9" name="Text 5"/>
          <p:cNvSpPr/>
          <p:nvPr/>
        </p:nvSpPr>
        <p:spPr>
          <a:xfrm>
            <a:off x="6557963" y="3005138"/>
            <a:ext cx="3421142" cy="762238"/>
          </a:xfrm>
          <a:prstGeom prst="rect">
            <a:avLst/>
          </a:prstGeom>
          <a:noFill/>
          <a:ln/>
        </p:spPr>
        <p:txBody>
          <a:bodyPr wrap="squar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Phishing websites often have misspelled words or incorrect domain names. This could be a sign that the website is not legitimate.</a:t>
            </a:r>
            <a:endParaRPr lang="en-US" sz="1250" dirty="0"/>
          </a:p>
        </p:txBody>
      </p:sp>
      <p:sp>
        <p:nvSpPr>
          <p:cNvPr id="10" name="Shape 6"/>
          <p:cNvSpPr/>
          <p:nvPr/>
        </p:nvSpPr>
        <p:spPr>
          <a:xfrm>
            <a:off x="10137815" y="2661880"/>
            <a:ext cx="357188" cy="357188"/>
          </a:xfrm>
          <a:prstGeom prst="roundRect">
            <a:avLst>
              <a:gd name="adj" fmla="val 6668"/>
            </a:avLst>
          </a:prstGeom>
          <a:solidFill>
            <a:srgbClr val="3A3B3C"/>
          </a:solidFill>
          <a:ln/>
        </p:spPr>
        <p:txBody>
          <a:bodyPr/>
          <a:lstStyle/>
          <a:p>
            <a:endParaRPr lang="en-US"/>
          </a:p>
        </p:txBody>
      </p:sp>
      <p:sp>
        <p:nvSpPr>
          <p:cNvPr id="11" name="Text 7"/>
          <p:cNvSpPr/>
          <p:nvPr/>
        </p:nvSpPr>
        <p:spPr>
          <a:xfrm>
            <a:off x="10243423" y="2721412"/>
            <a:ext cx="145971" cy="238125"/>
          </a:xfrm>
          <a:prstGeom prst="rect">
            <a:avLst/>
          </a:prstGeom>
          <a:noFill/>
          <a:ln/>
        </p:spPr>
        <p:txBody>
          <a:bodyPr wrap="none" rtlCol="0" anchor="t"/>
          <a:lstStyle/>
          <a:p>
            <a:pPr marL="0" indent="0" algn="ctr">
              <a:lnSpc>
                <a:spcPts val="1875"/>
              </a:lnSpc>
              <a:buNone/>
            </a:pPr>
            <a:r>
              <a:rPr lang="en-US" sz="1875" dirty="0">
                <a:solidFill>
                  <a:srgbClr val="CFCBBF"/>
                </a:solidFill>
                <a:latin typeface="Prata" pitchFamily="34" charset="0"/>
                <a:ea typeface="Prata" pitchFamily="34" charset="-122"/>
                <a:cs typeface="Prata" pitchFamily="34" charset="-120"/>
              </a:rPr>
              <a:t>2</a:t>
            </a:r>
            <a:endParaRPr lang="en-US" sz="1875" dirty="0"/>
          </a:p>
        </p:txBody>
      </p:sp>
      <p:sp>
        <p:nvSpPr>
          <p:cNvPr id="12" name="Text 8"/>
          <p:cNvSpPr/>
          <p:nvPr/>
        </p:nvSpPr>
        <p:spPr>
          <a:xfrm>
            <a:off x="10653713" y="2661880"/>
            <a:ext cx="1984653" cy="248007"/>
          </a:xfrm>
          <a:prstGeom prst="rect">
            <a:avLst/>
          </a:prstGeom>
          <a:noFill/>
          <a:ln/>
        </p:spPr>
        <p:txBody>
          <a:bodyPr wrap="none" rtlCol="0" anchor="t"/>
          <a:lstStyle/>
          <a:p>
            <a:pPr marL="0" indent="0">
              <a:lnSpc>
                <a:spcPts val="1953"/>
              </a:lnSpc>
              <a:buNone/>
            </a:pPr>
            <a:r>
              <a:rPr lang="en-US" sz="1563" dirty="0">
                <a:solidFill>
                  <a:srgbClr val="CFCBBF"/>
                </a:solidFill>
                <a:latin typeface="Prata" pitchFamily="34" charset="0"/>
                <a:ea typeface="Prata" pitchFamily="34" charset="-122"/>
                <a:cs typeface="Prata" pitchFamily="34" charset="-120"/>
              </a:rPr>
              <a:t>Check the URL</a:t>
            </a:r>
            <a:endParaRPr lang="en-US" sz="1563" dirty="0"/>
          </a:p>
        </p:txBody>
      </p:sp>
      <p:sp>
        <p:nvSpPr>
          <p:cNvPr id="13" name="Text 9"/>
          <p:cNvSpPr/>
          <p:nvPr/>
        </p:nvSpPr>
        <p:spPr>
          <a:xfrm>
            <a:off x="10653713" y="3005138"/>
            <a:ext cx="3421142" cy="1524476"/>
          </a:xfrm>
          <a:prstGeom prst="rect">
            <a:avLst/>
          </a:prstGeom>
          <a:noFill/>
          <a:ln/>
        </p:spPr>
        <p:txBody>
          <a:bodyPr wrap="squar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Always double-check the URL of a website before you enter any personal information. The URL should be from a trusted organization and should look authentic. If it is a website you've never visited before, look at the website design and look for signs of unprofessionalism.</a:t>
            </a:r>
            <a:endParaRPr lang="en-US" sz="1250" dirty="0"/>
          </a:p>
        </p:txBody>
      </p:sp>
      <p:sp>
        <p:nvSpPr>
          <p:cNvPr id="14" name="Shape 10"/>
          <p:cNvSpPr/>
          <p:nvPr/>
        </p:nvSpPr>
        <p:spPr>
          <a:xfrm>
            <a:off x="6042065" y="4866918"/>
            <a:ext cx="357188" cy="357188"/>
          </a:xfrm>
          <a:prstGeom prst="roundRect">
            <a:avLst>
              <a:gd name="adj" fmla="val 6668"/>
            </a:avLst>
          </a:prstGeom>
          <a:solidFill>
            <a:srgbClr val="3A3B3C"/>
          </a:solidFill>
          <a:ln/>
        </p:spPr>
        <p:txBody>
          <a:bodyPr/>
          <a:lstStyle/>
          <a:p>
            <a:endParaRPr lang="en-US"/>
          </a:p>
        </p:txBody>
      </p:sp>
      <p:sp>
        <p:nvSpPr>
          <p:cNvPr id="15" name="Text 11"/>
          <p:cNvSpPr/>
          <p:nvPr/>
        </p:nvSpPr>
        <p:spPr>
          <a:xfrm>
            <a:off x="6146840" y="4926449"/>
            <a:ext cx="147637" cy="238125"/>
          </a:xfrm>
          <a:prstGeom prst="rect">
            <a:avLst/>
          </a:prstGeom>
          <a:noFill/>
          <a:ln/>
        </p:spPr>
        <p:txBody>
          <a:bodyPr wrap="none" rtlCol="0" anchor="t"/>
          <a:lstStyle/>
          <a:p>
            <a:pPr marL="0" indent="0" algn="ctr">
              <a:lnSpc>
                <a:spcPts val="1875"/>
              </a:lnSpc>
              <a:buNone/>
            </a:pPr>
            <a:r>
              <a:rPr lang="en-US" sz="1875" dirty="0">
                <a:solidFill>
                  <a:srgbClr val="CFCBBF"/>
                </a:solidFill>
                <a:latin typeface="Prata" pitchFamily="34" charset="0"/>
                <a:ea typeface="Prata" pitchFamily="34" charset="-122"/>
                <a:cs typeface="Prata" pitchFamily="34" charset="-120"/>
              </a:rPr>
              <a:t>3</a:t>
            </a:r>
            <a:endParaRPr lang="en-US" sz="1875" dirty="0"/>
          </a:p>
        </p:txBody>
      </p:sp>
      <p:sp>
        <p:nvSpPr>
          <p:cNvPr id="16" name="Text 12"/>
          <p:cNvSpPr/>
          <p:nvPr/>
        </p:nvSpPr>
        <p:spPr>
          <a:xfrm>
            <a:off x="6557963" y="4866918"/>
            <a:ext cx="3016448" cy="248007"/>
          </a:xfrm>
          <a:prstGeom prst="rect">
            <a:avLst/>
          </a:prstGeom>
          <a:noFill/>
          <a:ln/>
        </p:spPr>
        <p:txBody>
          <a:bodyPr wrap="none" rtlCol="0" anchor="t"/>
          <a:lstStyle/>
          <a:p>
            <a:pPr marL="0" indent="0">
              <a:lnSpc>
                <a:spcPts val="1953"/>
              </a:lnSpc>
              <a:buNone/>
            </a:pPr>
            <a:r>
              <a:rPr lang="en-US" sz="1563" dirty="0">
                <a:solidFill>
                  <a:srgbClr val="CFCBBF"/>
                </a:solidFill>
                <a:latin typeface="Prata" pitchFamily="34" charset="0"/>
                <a:ea typeface="Prata" pitchFamily="34" charset="-122"/>
                <a:cs typeface="Prata" pitchFamily="34" charset="-120"/>
              </a:rPr>
              <a:t>Look for Unprofessional Design</a:t>
            </a:r>
            <a:endParaRPr lang="en-US" sz="1563" dirty="0"/>
          </a:p>
        </p:txBody>
      </p:sp>
      <p:sp>
        <p:nvSpPr>
          <p:cNvPr id="17" name="Text 13"/>
          <p:cNvSpPr/>
          <p:nvPr/>
        </p:nvSpPr>
        <p:spPr>
          <a:xfrm>
            <a:off x="6557963" y="5210175"/>
            <a:ext cx="3421142" cy="1016318"/>
          </a:xfrm>
          <a:prstGeom prst="rect">
            <a:avLst/>
          </a:prstGeom>
          <a:noFill/>
          <a:ln/>
        </p:spPr>
        <p:txBody>
          <a:bodyPr wrap="squar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Phishing websites often have a unprofessional or amateurish design, with poor quality graphics and strange font choices. This can be an indication that the website is not legitimate.</a:t>
            </a:r>
            <a:endParaRPr lang="en-US" sz="1250" dirty="0"/>
          </a:p>
        </p:txBody>
      </p:sp>
      <p:sp>
        <p:nvSpPr>
          <p:cNvPr id="18" name="Shape 14"/>
          <p:cNvSpPr/>
          <p:nvPr/>
        </p:nvSpPr>
        <p:spPr>
          <a:xfrm>
            <a:off x="10137815" y="4866918"/>
            <a:ext cx="357188" cy="357188"/>
          </a:xfrm>
          <a:prstGeom prst="roundRect">
            <a:avLst>
              <a:gd name="adj" fmla="val 6668"/>
            </a:avLst>
          </a:prstGeom>
          <a:solidFill>
            <a:srgbClr val="3A3B3C"/>
          </a:solidFill>
          <a:ln/>
        </p:spPr>
        <p:txBody>
          <a:bodyPr/>
          <a:lstStyle/>
          <a:p>
            <a:endParaRPr lang="en-US"/>
          </a:p>
        </p:txBody>
      </p:sp>
      <p:sp>
        <p:nvSpPr>
          <p:cNvPr id="19" name="Text 15"/>
          <p:cNvSpPr/>
          <p:nvPr/>
        </p:nvSpPr>
        <p:spPr>
          <a:xfrm>
            <a:off x="10246757" y="4926449"/>
            <a:ext cx="139303" cy="238125"/>
          </a:xfrm>
          <a:prstGeom prst="rect">
            <a:avLst/>
          </a:prstGeom>
          <a:noFill/>
          <a:ln/>
        </p:spPr>
        <p:txBody>
          <a:bodyPr wrap="none" rtlCol="0" anchor="t"/>
          <a:lstStyle/>
          <a:p>
            <a:pPr marL="0" indent="0" algn="ctr">
              <a:lnSpc>
                <a:spcPts val="1875"/>
              </a:lnSpc>
              <a:buNone/>
            </a:pPr>
            <a:r>
              <a:rPr lang="en-US" sz="1875" dirty="0">
                <a:solidFill>
                  <a:srgbClr val="CFCBBF"/>
                </a:solidFill>
                <a:latin typeface="Prata" pitchFamily="34" charset="0"/>
                <a:ea typeface="Prata" pitchFamily="34" charset="-122"/>
                <a:cs typeface="Prata" pitchFamily="34" charset="-120"/>
              </a:rPr>
              <a:t>4</a:t>
            </a:r>
            <a:endParaRPr lang="en-US" sz="1875" dirty="0"/>
          </a:p>
        </p:txBody>
      </p:sp>
      <p:sp>
        <p:nvSpPr>
          <p:cNvPr id="20" name="Text 16"/>
          <p:cNvSpPr/>
          <p:nvPr/>
        </p:nvSpPr>
        <p:spPr>
          <a:xfrm>
            <a:off x="10653713" y="4866918"/>
            <a:ext cx="1984653" cy="248007"/>
          </a:xfrm>
          <a:prstGeom prst="rect">
            <a:avLst/>
          </a:prstGeom>
          <a:noFill/>
          <a:ln/>
        </p:spPr>
        <p:txBody>
          <a:bodyPr wrap="none" rtlCol="0" anchor="t"/>
          <a:lstStyle/>
          <a:p>
            <a:pPr marL="0" indent="0">
              <a:lnSpc>
                <a:spcPts val="1953"/>
              </a:lnSpc>
              <a:buNone/>
            </a:pPr>
            <a:r>
              <a:rPr lang="en-US" sz="1563" dirty="0">
                <a:solidFill>
                  <a:srgbClr val="CFCBBF"/>
                </a:solidFill>
                <a:latin typeface="Prata" pitchFamily="34" charset="0"/>
                <a:ea typeface="Prata" pitchFamily="34" charset="-122"/>
                <a:cs typeface="Prata" pitchFamily="34" charset="-120"/>
              </a:rPr>
              <a:t>Use a URL Scanner</a:t>
            </a:r>
            <a:endParaRPr lang="en-US" sz="1563" dirty="0"/>
          </a:p>
        </p:txBody>
      </p:sp>
      <p:sp>
        <p:nvSpPr>
          <p:cNvPr id="21" name="Text 17"/>
          <p:cNvSpPr/>
          <p:nvPr/>
        </p:nvSpPr>
        <p:spPr>
          <a:xfrm>
            <a:off x="10653713" y="5210175"/>
            <a:ext cx="3421142" cy="1270397"/>
          </a:xfrm>
          <a:prstGeom prst="rect">
            <a:avLst/>
          </a:prstGeom>
          <a:noFill/>
          <a:ln/>
        </p:spPr>
        <p:txBody>
          <a:bodyPr wrap="squar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There are a number of free online tools that can scan a URL for phishing risks. This can be a quick and easy way to check whether a website is legitimate before you enter any personal information.</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55665" y="1207294"/>
            <a:ext cx="7240667" cy="496133"/>
          </a:xfrm>
          <a:prstGeom prst="rect">
            <a:avLst/>
          </a:prstGeom>
          <a:noFill/>
          <a:ln/>
        </p:spPr>
        <p:txBody>
          <a:bodyPr wrap="none" rtlCol="0" anchor="t"/>
          <a:lstStyle/>
          <a:p>
            <a:pPr marL="0" indent="0">
              <a:lnSpc>
                <a:spcPts val="3907"/>
              </a:lnSpc>
              <a:buNone/>
            </a:pPr>
            <a:r>
              <a:rPr lang="en-US" sz="3126" dirty="0">
                <a:solidFill>
                  <a:srgbClr val="F2E782"/>
                </a:solidFill>
                <a:latin typeface="Prata" pitchFamily="34" charset="0"/>
                <a:ea typeface="Prata" pitchFamily="34" charset="-122"/>
                <a:cs typeface="Prata" pitchFamily="34" charset="-120"/>
              </a:rPr>
              <a:t>Social Engineering Tactics in Phishing</a:t>
            </a:r>
            <a:endParaRPr lang="en-US" sz="3126" dirty="0"/>
          </a:p>
        </p:txBody>
      </p:sp>
      <p:pic>
        <p:nvPicPr>
          <p:cNvPr id="6" name="Image 2" descr="preencoded.png"/>
          <p:cNvPicPr>
            <a:picLocks noChangeAspect="1"/>
          </p:cNvPicPr>
          <p:nvPr/>
        </p:nvPicPr>
        <p:blipFill>
          <a:blip r:embed="rId5"/>
          <a:stretch>
            <a:fillRect/>
          </a:stretch>
        </p:blipFill>
        <p:spPr>
          <a:xfrm>
            <a:off x="555665" y="1941552"/>
            <a:ext cx="793790" cy="1270159"/>
          </a:xfrm>
          <a:prstGeom prst="rect">
            <a:avLst/>
          </a:prstGeom>
        </p:spPr>
      </p:pic>
      <p:sp>
        <p:nvSpPr>
          <p:cNvPr id="7" name="Text 2"/>
          <p:cNvSpPr/>
          <p:nvPr/>
        </p:nvSpPr>
        <p:spPr>
          <a:xfrm>
            <a:off x="1587579" y="2100263"/>
            <a:ext cx="1984653" cy="248007"/>
          </a:xfrm>
          <a:prstGeom prst="rect">
            <a:avLst/>
          </a:prstGeom>
          <a:noFill/>
          <a:ln/>
        </p:spPr>
        <p:txBody>
          <a:bodyPr wrap="none" rtlCol="0" anchor="t"/>
          <a:lstStyle/>
          <a:p>
            <a:pPr marL="0" indent="0" algn="l">
              <a:lnSpc>
                <a:spcPts val="1953"/>
              </a:lnSpc>
              <a:buNone/>
            </a:pPr>
            <a:r>
              <a:rPr lang="en-US" sz="1563" dirty="0">
                <a:solidFill>
                  <a:srgbClr val="CFCBBF"/>
                </a:solidFill>
                <a:latin typeface="Prata" pitchFamily="34" charset="0"/>
                <a:ea typeface="Prata" pitchFamily="34" charset="-122"/>
                <a:cs typeface="Prata" pitchFamily="34" charset="-120"/>
              </a:rPr>
              <a:t>Urgency</a:t>
            </a:r>
            <a:endParaRPr lang="en-US" sz="1563" dirty="0"/>
          </a:p>
        </p:txBody>
      </p:sp>
      <p:sp>
        <p:nvSpPr>
          <p:cNvPr id="8" name="Text 3"/>
          <p:cNvSpPr/>
          <p:nvPr/>
        </p:nvSpPr>
        <p:spPr>
          <a:xfrm>
            <a:off x="1587579" y="2443520"/>
            <a:ext cx="7000756" cy="508159"/>
          </a:xfrm>
          <a:prstGeom prst="rect">
            <a:avLst/>
          </a:prstGeom>
          <a:noFill/>
          <a:ln/>
        </p:spPr>
        <p:txBody>
          <a:bodyPr wrap="square"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Phishing emails often create a sense of urgency by claiming that you need to take immediate action. This can make people panic and make decisions without thinking carefully.</a:t>
            </a:r>
            <a:endParaRPr lang="en-US" sz="1250" dirty="0"/>
          </a:p>
        </p:txBody>
      </p:sp>
      <p:pic>
        <p:nvPicPr>
          <p:cNvPr id="9" name="Image 3" descr="preencoded.png"/>
          <p:cNvPicPr>
            <a:picLocks noChangeAspect="1"/>
          </p:cNvPicPr>
          <p:nvPr/>
        </p:nvPicPr>
        <p:blipFill>
          <a:blip r:embed="rId6"/>
          <a:stretch>
            <a:fillRect/>
          </a:stretch>
        </p:blipFill>
        <p:spPr>
          <a:xfrm>
            <a:off x="555665" y="3211711"/>
            <a:ext cx="793790" cy="1270159"/>
          </a:xfrm>
          <a:prstGeom prst="rect">
            <a:avLst/>
          </a:prstGeom>
        </p:spPr>
      </p:pic>
      <p:sp>
        <p:nvSpPr>
          <p:cNvPr id="10" name="Text 4"/>
          <p:cNvSpPr/>
          <p:nvPr/>
        </p:nvSpPr>
        <p:spPr>
          <a:xfrm>
            <a:off x="1587579" y="3370421"/>
            <a:ext cx="1984653" cy="248007"/>
          </a:xfrm>
          <a:prstGeom prst="rect">
            <a:avLst/>
          </a:prstGeom>
          <a:noFill/>
          <a:ln/>
        </p:spPr>
        <p:txBody>
          <a:bodyPr wrap="none" rtlCol="0" anchor="t"/>
          <a:lstStyle/>
          <a:p>
            <a:pPr marL="0" indent="0" algn="l">
              <a:lnSpc>
                <a:spcPts val="1953"/>
              </a:lnSpc>
              <a:buNone/>
            </a:pPr>
            <a:r>
              <a:rPr lang="en-US" sz="1563" dirty="0">
                <a:solidFill>
                  <a:srgbClr val="CFCBBF"/>
                </a:solidFill>
                <a:latin typeface="Prata" pitchFamily="34" charset="0"/>
                <a:ea typeface="Prata" pitchFamily="34" charset="-122"/>
                <a:cs typeface="Prata" pitchFamily="34" charset="-120"/>
              </a:rPr>
              <a:t>Fear</a:t>
            </a:r>
            <a:endParaRPr lang="en-US" sz="1563" dirty="0"/>
          </a:p>
        </p:txBody>
      </p:sp>
      <p:sp>
        <p:nvSpPr>
          <p:cNvPr id="11" name="Text 5"/>
          <p:cNvSpPr/>
          <p:nvPr/>
        </p:nvSpPr>
        <p:spPr>
          <a:xfrm>
            <a:off x="1587579" y="3713678"/>
            <a:ext cx="7000756" cy="508159"/>
          </a:xfrm>
          <a:prstGeom prst="rect">
            <a:avLst/>
          </a:prstGeom>
          <a:noFill/>
          <a:ln/>
        </p:spPr>
        <p:txBody>
          <a:bodyPr wrap="square"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They may try to scare you by suggesting that your account has been compromised or that you have a virus. This can make you feel vulnerable and more likely to click on a malicious link.</a:t>
            </a:r>
            <a:endParaRPr lang="en-US" sz="1250" dirty="0"/>
          </a:p>
        </p:txBody>
      </p:sp>
      <p:pic>
        <p:nvPicPr>
          <p:cNvPr id="12" name="Image 4" descr="preencoded.png"/>
          <p:cNvPicPr>
            <a:picLocks noChangeAspect="1"/>
          </p:cNvPicPr>
          <p:nvPr/>
        </p:nvPicPr>
        <p:blipFill>
          <a:blip r:embed="rId7"/>
          <a:stretch>
            <a:fillRect/>
          </a:stretch>
        </p:blipFill>
        <p:spPr>
          <a:xfrm>
            <a:off x="555665" y="4481870"/>
            <a:ext cx="793790" cy="1270159"/>
          </a:xfrm>
          <a:prstGeom prst="rect">
            <a:avLst/>
          </a:prstGeom>
        </p:spPr>
      </p:pic>
      <p:sp>
        <p:nvSpPr>
          <p:cNvPr id="13" name="Text 6"/>
          <p:cNvSpPr/>
          <p:nvPr/>
        </p:nvSpPr>
        <p:spPr>
          <a:xfrm>
            <a:off x="1587579" y="4640580"/>
            <a:ext cx="1984653" cy="248007"/>
          </a:xfrm>
          <a:prstGeom prst="rect">
            <a:avLst/>
          </a:prstGeom>
          <a:noFill/>
          <a:ln/>
        </p:spPr>
        <p:txBody>
          <a:bodyPr wrap="none" rtlCol="0" anchor="t"/>
          <a:lstStyle/>
          <a:p>
            <a:pPr marL="0" indent="0" algn="l">
              <a:lnSpc>
                <a:spcPts val="1953"/>
              </a:lnSpc>
              <a:buNone/>
            </a:pPr>
            <a:r>
              <a:rPr lang="en-US" sz="1563" dirty="0">
                <a:solidFill>
                  <a:srgbClr val="CFCBBF"/>
                </a:solidFill>
                <a:latin typeface="Prata" pitchFamily="34" charset="0"/>
                <a:ea typeface="Prata" pitchFamily="34" charset="-122"/>
                <a:cs typeface="Prata" pitchFamily="34" charset="-120"/>
              </a:rPr>
              <a:t>Curiosity</a:t>
            </a:r>
            <a:endParaRPr lang="en-US" sz="1563" dirty="0"/>
          </a:p>
        </p:txBody>
      </p:sp>
      <p:sp>
        <p:nvSpPr>
          <p:cNvPr id="14" name="Text 7"/>
          <p:cNvSpPr/>
          <p:nvPr/>
        </p:nvSpPr>
        <p:spPr>
          <a:xfrm>
            <a:off x="1587579" y="4983837"/>
            <a:ext cx="7000756" cy="508159"/>
          </a:xfrm>
          <a:prstGeom prst="rect">
            <a:avLst/>
          </a:prstGeom>
          <a:noFill/>
          <a:ln/>
        </p:spPr>
        <p:txBody>
          <a:bodyPr wrap="square"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Phishing emails may pique your curiosity by offering you a free gift, a prize, or a special offer. This can make you want to learn more and click on the link.</a:t>
            </a:r>
            <a:endParaRPr lang="en-US" sz="1250" dirty="0"/>
          </a:p>
        </p:txBody>
      </p:sp>
      <p:pic>
        <p:nvPicPr>
          <p:cNvPr id="15" name="Image 5" descr="preencoded.png"/>
          <p:cNvPicPr>
            <a:picLocks noChangeAspect="1"/>
          </p:cNvPicPr>
          <p:nvPr/>
        </p:nvPicPr>
        <p:blipFill>
          <a:blip r:embed="rId8"/>
          <a:stretch>
            <a:fillRect/>
          </a:stretch>
        </p:blipFill>
        <p:spPr>
          <a:xfrm>
            <a:off x="555665" y="5752028"/>
            <a:ext cx="793790" cy="1270159"/>
          </a:xfrm>
          <a:prstGeom prst="rect">
            <a:avLst/>
          </a:prstGeom>
        </p:spPr>
      </p:pic>
      <p:sp>
        <p:nvSpPr>
          <p:cNvPr id="16" name="Text 8"/>
          <p:cNvSpPr/>
          <p:nvPr/>
        </p:nvSpPr>
        <p:spPr>
          <a:xfrm>
            <a:off x="1587579" y="5910739"/>
            <a:ext cx="1984653" cy="248007"/>
          </a:xfrm>
          <a:prstGeom prst="rect">
            <a:avLst/>
          </a:prstGeom>
          <a:noFill/>
          <a:ln/>
        </p:spPr>
        <p:txBody>
          <a:bodyPr wrap="none" rtlCol="0" anchor="t"/>
          <a:lstStyle/>
          <a:p>
            <a:pPr marL="0" indent="0" algn="l">
              <a:lnSpc>
                <a:spcPts val="1953"/>
              </a:lnSpc>
              <a:buNone/>
            </a:pPr>
            <a:r>
              <a:rPr lang="en-US" sz="1563" dirty="0">
                <a:solidFill>
                  <a:srgbClr val="CFCBBF"/>
                </a:solidFill>
                <a:latin typeface="Prata" pitchFamily="34" charset="0"/>
                <a:ea typeface="Prata" pitchFamily="34" charset="-122"/>
                <a:cs typeface="Prata" pitchFamily="34" charset="-120"/>
              </a:rPr>
              <a:t>Trust</a:t>
            </a:r>
            <a:endParaRPr lang="en-US" sz="1563" dirty="0"/>
          </a:p>
        </p:txBody>
      </p:sp>
      <p:sp>
        <p:nvSpPr>
          <p:cNvPr id="17" name="Text 9"/>
          <p:cNvSpPr/>
          <p:nvPr/>
        </p:nvSpPr>
        <p:spPr>
          <a:xfrm>
            <a:off x="1587579" y="6253996"/>
            <a:ext cx="7000756" cy="508159"/>
          </a:xfrm>
          <a:prstGeom prst="rect">
            <a:avLst/>
          </a:prstGeom>
          <a:noFill/>
          <a:ln/>
        </p:spPr>
        <p:txBody>
          <a:bodyPr wrap="square"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They may use social engineering tactics to make you trust them. They may impersonate a friend or family member, or they may use a familiar brand or organization name.</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sp>
        <p:nvSpPr>
          <p:cNvPr id="4" name="Text 1"/>
          <p:cNvSpPr/>
          <p:nvPr/>
        </p:nvSpPr>
        <p:spPr>
          <a:xfrm>
            <a:off x="1390174" y="707469"/>
            <a:ext cx="8725376" cy="559951"/>
          </a:xfrm>
          <a:prstGeom prst="rect">
            <a:avLst/>
          </a:prstGeom>
          <a:noFill/>
          <a:ln/>
        </p:spPr>
        <p:txBody>
          <a:bodyPr wrap="none" rtlCol="0" anchor="t"/>
          <a:lstStyle/>
          <a:p>
            <a:pPr marL="0" indent="0">
              <a:lnSpc>
                <a:spcPts val="4410"/>
              </a:lnSpc>
              <a:buNone/>
            </a:pPr>
            <a:r>
              <a:rPr lang="en-US" sz="3528" dirty="0">
                <a:solidFill>
                  <a:srgbClr val="F2E782"/>
                </a:solidFill>
                <a:latin typeface="Prata" pitchFamily="34" charset="0"/>
                <a:ea typeface="Prata" pitchFamily="34" charset="-122"/>
                <a:cs typeface="Prata" pitchFamily="34" charset="-120"/>
              </a:rPr>
              <a:t>Protecting Yourself from Phishing Scams</a:t>
            </a:r>
            <a:endParaRPr lang="en-US" sz="3528" dirty="0"/>
          </a:p>
        </p:txBody>
      </p:sp>
      <p:sp>
        <p:nvSpPr>
          <p:cNvPr id="5" name="Shape 2"/>
          <p:cNvSpPr/>
          <p:nvPr/>
        </p:nvSpPr>
        <p:spPr>
          <a:xfrm>
            <a:off x="7303651" y="1625798"/>
            <a:ext cx="22860" cy="5896332"/>
          </a:xfrm>
          <a:prstGeom prst="roundRect">
            <a:avLst>
              <a:gd name="adj" fmla="val 117589"/>
            </a:avLst>
          </a:prstGeom>
          <a:solidFill>
            <a:srgbClr val="535455"/>
          </a:solidFill>
          <a:ln/>
        </p:spPr>
        <p:txBody>
          <a:bodyPr/>
          <a:lstStyle/>
          <a:p>
            <a:endParaRPr lang="en-US"/>
          </a:p>
        </p:txBody>
      </p:sp>
      <p:sp>
        <p:nvSpPr>
          <p:cNvPr id="6" name="Shape 3"/>
          <p:cNvSpPr/>
          <p:nvPr/>
        </p:nvSpPr>
        <p:spPr>
          <a:xfrm>
            <a:off x="6509266" y="2017514"/>
            <a:ext cx="627102" cy="22860"/>
          </a:xfrm>
          <a:prstGeom prst="roundRect">
            <a:avLst>
              <a:gd name="adj" fmla="val 117589"/>
            </a:avLst>
          </a:prstGeom>
          <a:solidFill>
            <a:srgbClr val="535455"/>
          </a:solidFill>
          <a:ln/>
        </p:spPr>
        <p:txBody>
          <a:bodyPr/>
          <a:lstStyle/>
          <a:p>
            <a:endParaRPr lang="en-US"/>
          </a:p>
        </p:txBody>
      </p:sp>
      <p:sp>
        <p:nvSpPr>
          <p:cNvPr id="7" name="Shape 4"/>
          <p:cNvSpPr/>
          <p:nvPr/>
        </p:nvSpPr>
        <p:spPr>
          <a:xfrm>
            <a:off x="7113508" y="1827371"/>
            <a:ext cx="403146" cy="403146"/>
          </a:xfrm>
          <a:prstGeom prst="roundRect">
            <a:avLst>
              <a:gd name="adj" fmla="val 6668"/>
            </a:avLst>
          </a:prstGeom>
          <a:solidFill>
            <a:srgbClr val="3A3B3C"/>
          </a:solidFill>
          <a:ln/>
        </p:spPr>
        <p:txBody>
          <a:bodyPr/>
          <a:lstStyle/>
          <a:p>
            <a:endParaRPr lang="en-US"/>
          </a:p>
        </p:txBody>
      </p:sp>
      <p:sp>
        <p:nvSpPr>
          <p:cNvPr id="8" name="Text 5"/>
          <p:cNvSpPr/>
          <p:nvPr/>
        </p:nvSpPr>
        <p:spPr>
          <a:xfrm>
            <a:off x="7268647" y="1894523"/>
            <a:ext cx="92750" cy="268843"/>
          </a:xfrm>
          <a:prstGeom prst="rect">
            <a:avLst/>
          </a:prstGeom>
          <a:noFill/>
          <a:ln/>
        </p:spPr>
        <p:txBody>
          <a:bodyPr wrap="none" rtlCol="0" anchor="t"/>
          <a:lstStyle/>
          <a:p>
            <a:pPr marL="0" indent="0" algn="ctr">
              <a:lnSpc>
                <a:spcPts val="2117"/>
              </a:lnSpc>
              <a:buNone/>
            </a:pPr>
            <a:r>
              <a:rPr lang="en-US" sz="2117" dirty="0">
                <a:solidFill>
                  <a:srgbClr val="CFCBBF"/>
                </a:solidFill>
                <a:latin typeface="Prata" pitchFamily="34" charset="0"/>
                <a:ea typeface="Prata" pitchFamily="34" charset="-122"/>
                <a:cs typeface="Prata" pitchFamily="34" charset="-120"/>
              </a:rPr>
              <a:t>1</a:t>
            </a:r>
            <a:endParaRPr lang="en-US" sz="2117" dirty="0"/>
          </a:p>
        </p:txBody>
      </p:sp>
      <p:sp>
        <p:nvSpPr>
          <p:cNvPr id="9" name="Text 6"/>
          <p:cNvSpPr/>
          <p:nvPr/>
        </p:nvSpPr>
        <p:spPr>
          <a:xfrm>
            <a:off x="4089440" y="1804988"/>
            <a:ext cx="2240042" cy="279916"/>
          </a:xfrm>
          <a:prstGeom prst="rect">
            <a:avLst/>
          </a:prstGeom>
          <a:noFill/>
          <a:ln/>
        </p:spPr>
        <p:txBody>
          <a:bodyPr wrap="none" rtlCol="0" anchor="t"/>
          <a:lstStyle/>
          <a:p>
            <a:pPr marL="0" indent="0" algn="r">
              <a:lnSpc>
                <a:spcPts val="2205"/>
              </a:lnSpc>
              <a:buNone/>
            </a:pPr>
            <a:r>
              <a:rPr lang="en-US" sz="1764" dirty="0">
                <a:solidFill>
                  <a:srgbClr val="CFCBBF"/>
                </a:solidFill>
                <a:latin typeface="Prata" pitchFamily="34" charset="0"/>
                <a:ea typeface="Prata" pitchFamily="34" charset="-122"/>
                <a:cs typeface="Prata" pitchFamily="34" charset="-120"/>
              </a:rPr>
              <a:t>Be Skeptical</a:t>
            </a:r>
            <a:endParaRPr lang="en-US" sz="1764" dirty="0"/>
          </a:p>
        </p:txBody>
      </p:sp>
      <p:sp>
        <p:nvSpPr>
          <p:cNvPr id="10" name="Text 7"/>
          <p:cNvSpPr/>
          <p:nvPr/>
        </p:nvSpPr>
        <p:spPr>
          <a:xfrm>
            <a:off x="1390174" y="2192417"/>
            <a:ext cx="4939308" cy="860108"/>
          </a:xfrm>
          <a:prstGeom prst="rect">
            <a:avLst/>
          </a:prstGeom>
          <a:noFill/>
          <a:ln/>
        </p:spPr>
        <p:txBody>
          <a:bodyPr wrap="square" rtlCol="0" anchor="t"/>
          <a:lstStyle/>
          <a:p>
            <a:pPr marL="0" indent="0" algn="r">
              <a:lnSpc>
                <a:spcPts val="2258"/>
              </a:lnSpc>
              <a:buNone/>
            </a:pPr>
            <a:r>
              <a:rPr lang="en-US" sz="1411" dirty="0">
                <a:solidFill>
                  <a:srgbClr val="CFCBBF"/>
                </a:solidFill>
                <a:latin typeface="Raleway" pitchFamily="34" charset="0"/>
                <a:ea typeface="Raleway" pitchFamily="34" charset="-122"/>
                <a:cs typeface="Raleway" pitchFamily="34" charset="-120"/>
              </a:rPr>
              <a:t>Always be skeptical of any unsolicited emails, texts, or social media messages that ask for personal information or require you to click on a link.</a:t>
            </a:r>
            <a:endParaRPr lang="en-US" sz="1411" dirty="0"/>
          </a:p>
        </p:txBody>
      </p:sp>
      <p:sp>
        <p:nvSpPr>
          <p:cNvPr id="11" name="Shape 8"/>
          <p:cNvSpPr/>
          <p:nvPr/>
        </p:nvSpPr>
        <p:spPr>
          <a:xfrm>
            <a:off x="7493794" y="2913459"/>
            <a:ext cx="627102" cy="22860"/>
          </a:xfrm>
          <a:prstGeom prst="roundRect">
            <a:avLst>
              <a:gd name="adj" fmla="val 117589"/>
            </a:avLst>
          </a:prstGeom>
          <a:solidFill>
            <a:srgbClr val="535455"/>
          </a:solidFill>
          <a:ln/>
        </p:spPr>
        <p:txBody>
          <a:bodyPr/>
          <a:lstStyle/>
          <a:p>
            <a:endParaRPr lang="en-US"/>
          </a:p>
        </p:txBody>
      </p:sp>
      <p:sp>
        <p:nvSpPr>
          <p:cNvPr id="12" name="Shape 9"/>
          <p:cNvSpPr/>
          <p:nvPr/>
        </p:nvSpPr>
        <p:spPr>
          <a:xfrm>
            <a:off x="7113508" y="2723317"/>
            <a:ext cx="403146" cy="403146"/>
          </a:xfrm>
          <a:prstGeom prst="roundRect">
            <a:avLst>
              <a:gd name="adj" fmla="val 6668"/>
            </a:avLst>
          </a:prstGeom>
          <a:solidFill>
            <a:srgbClr val="3A3B3C"/>
          </a:solidFill>
          <a:ln/>
        </p:spPr>
        <p:txBody>
          <a:bodyPr/>
          <a:lstStyle/>
          <a:p>
            <a:endParaRPr lang="en-US"/>
          </a:p>
        </p:txBody>
      </p:sp>
      <p:sp>
        <p:nvSpPr>
          <p:cNvPr id="13" name="Text 10"/>
          <p:cNvSpPr/>
          <p:nvPr/>
        </p:nvSpPr>
        <p:spPr>
          <a:xfrm>
            <a:off x="7232690" y="2790468"/>
            <a:ext cx="164783" cy="268843"/>
          </a:xfrm>
          <a:prstGeom prst="rect">
            <a:avLst/>
          </a:prstGeom>
          <a:noFill/>
          <a:ln/>
        </p:spPr>
        <p:txBody>
          <a:bodyPr wrap="none" rtlCol="0" anchor="t"/>
          <a:lstStyle/>
          <a:p>
            <a:pPr marL="0" indent="0" algn="ctr">
              <a:lnSpc>
                <a:spcPts val="2117"/>
              </a:lnSpc>
              <a:buNone/>
            </a:pPr>
            <a:r>
              <a:rPr lang="en-US" sz="2117" dirty="0">
                <a:solidFill>
                  <a:srgbClr val="CFCBBF"/>
                </a:solidFill>
                <a:latin typeface="Prata" pitchFamily="34" charset="0"/>
                <a:ea typeface="Prata" pitchFamily="34" charset="-122"/>
                <a:cs typeface="Prata" pitchFamily="34" charset="-120"/>
              </a:rPr>
              <a:t>2</a:t>
            </a:r>
            <a:endParaRPr lang="en-US" sz="2117" dirty="0"/>
          </a:p>
        </p:txBody>
      </p:sp>
      <p:sp>
        <p:nvSpPr>
          <p:cNvPr id="14" name="Text 11"/>
          <p:cNvSpPr/>
          <p:nvPr/>
        </p:nvSpPr>
        <p:spPr>
          <a:xfrm>
            <a:off x="8300680" y="2700933"/>
            <a:ext cx="2363510" cy="279916"/>
          </a:xfrm>
          <a:prstGeom prst="rect">
            <a:avLst/>
          </a:prstGeom>
          <a:noFill/>
          <a:ln/>
        </p:spPr>
        <p:txBody>
          <a:bodyPr wrap="none" rtlCol="0" anchor="t"/>
          <a:lstStyle/>
          <a:p>
            <a:pPr marL="0" indent="0" algn="l">
              <a:lnSpc>
                <a:spcPts val="2205"/>
              </a:lnSpc>
              <a:buNone/>
            </a:pPr>
            <a:r>
              <a:rPr lang="en-US" sz="1764" dirty="0">
                <a:solidFill>
                  <a:srgbClr val="CFCBBF"/>
                </a:solidFill>
                <a:latin typeface="Prata" pitchFamily="34" charset="0"/>
                <a:ea typeface="Prata" pitchFamily="34" charset="-122"/>
                <a:cs typeface="Prata" pitchFamily="34" charset="-120"/>
              </a:rPr>
              <a:t>Hover Before Clicking</a:t>
            </a:r>
            <a:endParaRPr lang="en-US" sz="1764" dirty="0"/>
          </a:p>
        </p:txBody>
      </p:sp>
      <p:sp>
        <p:nvSpPr>
          <p:cNvPr id="15" name="Text 12"/>
          <p:cNvSpPr/>
          <p:nvPr/>
        </p:nvSpPr>
        <p:spPr>
          <a:xfrm>
            <a:off x="8300680" y="3088362"/>
            <a:ext cx="4939427" cy="860108"/>
          </a:xfrm>
          <a:prstGeom prst="rect">
            <a:avLst/>
          </a:prstGeom>
          <a:noFill/>
          <a:ln/>
        </p:spPr>
        <p:txBody>
          <a:bodyPr wrap="square" rtlCol="0" anchor="t"/>
          <a:lstStyle/>
          <a:p>
            <a:pPr marL="0" indent="0" algn="l">
              <a:lnSpc>
                <a:spcPts val="2258"/>
              </a:lnSpc>
              <a:buNone/>
            </a:pPr>
            <a:r>
              <a:rPr lang="en-US" sz="1411" dirty="0">
                <a:solidFill>
                  <a:srgbClr val="CFCBBF"/>
                </a:solidFill>
                <a:latin typeface="Raleway" pitchFamily="34" charset="0"/>
                <a:ea typeface="Raleway" pitchFamily="34" charset="-122"/>
                <a:cs typeface="Raleway" pitchFamily="34" charset="-120"/>
              </a:rPr>
              <a:t>Before you click on any link, hover your mouse over it to see where it will take you. If the URL looks suspicious or different from what you expect, don't click on it.</a:t>
            </a:r>
            <a:endParaRPr lang="en-US" sz="1411" dirty="0"/>
          </a:p>
        </p:txBody>
      </p:sp>
      <p:sp>
        <p:nvSpPr>
          <p:cNvPr id="16" name="Shape 13"/>
          <p:cNvSpPr/>
          <p:nvPr/>
        </p:nvSpPr>
        <p:spPr>
          <a:xfrm>
            <a:off x="6509266" y="3805952"/>
            <a:ext cx="627102" cy="22860"/>
          </a:xfrm>
          <a:prstGeom prst="roundRect">
            <a:avLst>
              <a:gd name="adj" fmla="val 117589"/>
            </a:avLst>
          </a:prstGeom>
          <a:solidFill>
            <a:srgbClr val="535455"/>
          </a:solidFill>
          <a:ln/>
        </p:spPr>
        <p:txBody>
          <a:bodyPr/>
          <a:lstStyle/>
          <a:p>
            <a:endParaRPr lang="en-US"/>
          </a:p>
        </p:txBody>
      </p:sp>
      <p:sp>
        <p:nvSpPr>
          <p:cNvPr id="17" name="Shape 14"/>
          <p:cNvSpPr/>
          <p:nvPr/>
        </p:nvSpPr>
        <p:spPr>
          <a:xfrm>
            <a:off x="7113508" y="3615809"/>
            <a:ext cx="403146" cy="403146"/>
          </a:xfrm>
          <a:prstGeom prst="roundRect">
            <a:avLst>
              <a:gd name="adj" fmla="val 6668"/>
            </a:avLst>
          </a:prstGeom>
          <a:solidFill>
            <a:srgbClr val="3A3B3C"/>
          </a:solidFill>
          <a:ln/>
        </p:spPr>
        <p:txBody>
          <a:bodyPr/>
          <a:lstStyle/>
          <a:p>
            <a:endParaRPr lang="en-US"/>
          </a:p>
        </p:txBody>
      </p:sp>
      <p:sp>
        <p:nvSpPr>
          <p:cNvPr id="18" name="Text 15"/>
          <p:cNvSpPr/>
          <p:nvPr/>
        </p:nvSpPr>
        <p:spPr>
          <a:xfrm>
            <a:off x="7231737" y="3682960"/>
            <a:ext cx="166688" cy="268843"/>
          </a:xfrm>
          <a:prstGeom prst="rect">
            <a:avLst/>
          </a:prstGeom>
          <a:noFill/>
          <a:ln/>
        </p:spPr>
        <p:txBody>
          <a:bodyPr wrap="none" rtlCol="0" anchor="t"/>
          <a:lstStyle/>
          <a:p>
            <a:pPr marL="0" indent="0" algn="ctr">
              <a:lnSpc>
                <a:spcPts val="2117"/>
              </a:lnSpc>
              <a:buNone/>
            </a:pPr>
            <a:r>
              <a:rPr lang="en-US" sz="2117" dirty="0">
                <a:solidFill>
                  <a:srgbClr val="CFCBBF"/>
                </a:solidFill>
                <a:latin typeface="Prata" pitchFamily="34" charset="0"/>
                <a:ea typeface="Prata" pitchFamily="34" charset="-122"/>
                <a:cs typeface="Prata" pitchFamily="34" charset="-120"/>
              </a:rPr>
              <a:t>3</a:t>
            </a:r>
            <a:endParaRPr lang="en-US" sz="2117" dirty="0"/>
          </a:p>
        </p:txBody>
      </p:sp>
      <p:sp>
        <p:nvSpPr>
          <p:cNvPr id="19" name="Text 16"/>
          <p:cNvSpPr/>
          <p:nvPr/>
        </p:nvSpPr>
        <p:spPr>
          <a:xfrm>
            <a:off x="4089440" y="3593425"/>
            <a:ext cx="2240042" cy="279916"/>
          </a:xfrm>
          <a:prstGeom prst="rect">
            <a:avLst/>
          </a:prstGeom>
          <a:noFill/>
          <a:ln/>
        </p:spPr>
        <p:txBody>
          <a:bodyPr wrap="none" rtlCol="0" anchor="t"/>
          <a:lstStyle/>
          <a:p>
            <a:pPr marL="0" indent="0" algn="r">
              <a:lnSpc>
                <a:spcPts val="2205"/>
              </a:lnSpc>
              <a:buNone/>
            </a:pPr>
            <a:r>
              <a:rPr lang="en-US" sz="1764" dirty="0">
                <a:solidFill>
                  <a:srgbClr val="CFCBBF"/>
                </a:solidFill>
                <a:latin typeface="Prata" pitchFamily="34" charset="0"/>
                <a:ea typeface="Prata" pitchFamily="34" charset="-122"/>
                <a:cs typeface="Prata" pitchFamily="34" charset="-120"/>
              </a:rPr>
              <a:t>Verify Information</a:t>
            </a:r>
            <a:endParaRPr lang="en-US" sz="1764" dirty="0"/>
          </a:p>
        </p:txBody>
      </p:sp>
      <p:sp>
        <p:nvSpPr>
          <p:cNvPr id="20" name="Text 17"/>
          <p:cNvSpPr/>
          <p:nvPr/>
        </p:nvSpPr>
        <p:spPr>
          <a:xfrm>
            <a:off x="1390174" y="3980855"/>
            <a:ext cx="4939308" cy="1433512"/>
          </a:xfrm>
          <a:prstGeom prst="rect">
            <a:avLst/>
          </a:prstGeom>
          <a:noFill/>
          <a:ln/>
        </p:spPr>
        <p:txBody>
          <a:bodyPr wrap="square" rtlCol="0" anchor="t"/>
          <a:lstStyle/>
          <a:p>
            <a:pPr marL="0" indent="0" algn="r">
              <a:lnSpc>
                <a:spcPts val="2258"/>
              </a:lnSpc>
              <a:buNone/>
            </a:pPr>
            <a:r>
              <a:rPr lang="en-US" sz="1411" dirty="0">
                <a:solidFill>
                  <a:srgbClr val="CFCBBF"/>
                </a:solidFill>
                <a:latin typeface="Raleway" pitchFamily="34" charset="0"/>
                <a:ea typeface="Raleway" pitchFamily="34" charset="-122"/>
                <a:cs typeface="Raleway" pitchFamily="34" charset="-120"/>
              </a:rPr>
              <a:t>If you receive an email or text message that seems suspicious, verify the information with the organization it claims to be from. You can do this by contacting the organization directly through a known phone number or email address.</a:t>
            </a:r>
            <a:endParaRPr lang="en-US" sz="1411" dirty="0"/>
          </a:p>
        </p:txBody>
      </p:sp>
      <p:sp>
        <p:nvSpPr>
          <p:cNvPr id="21" name="Shape 18"/>
          <p:cNvSpPr/>
          <p:nvPr/>
        </p:nvSpPr>
        <p:spPr>
          <a:xfrm>
            <a:off x="7493794" y="4985147"/>
            <a:ext cx="627102" cy="22860"/>
          </a:xfrm>
          <a:prstGeom prst="roundRect">
            <a:avLst>
              <a:gd name="adj" fmla="val 117589"/>
            </a:avLst>
          </a:prstGeom>
          <a:solidFill>
            <a:srgbClr val="535455"/>
          </a:solidFill>
          <a:ln/>
        </p:spPr>
        <p:txBody>
          <a:bodyPr/>
          <a:lstStyle/>
          <a:p>
            <a:endParaRPr lang="en-US"/>
          </a:p>
        </p:txBody>
      </p:sp>
      <p:sp>
        <p:nvSpPr>
          <p:cNvPr id="22" name="Shape 19"/>
          <p:cNvSpPr/>
          <p:nvPr/>
        </p:nvSpPr>
        <p:spPr>
          <a:xfrm>
            <a:off x="7113508" y="4795004"/>
            <a:ext cx="403146" cy="403146"/>
          </a:xfrm>
          <a:prstGeom prst="roundRect">
            <a:avLst>
              <a:gd name="adj" fmla="val 6668"/>
            </a:avLst>
          </a:prstGeom>
          <a:solidFill>
            <a:srgbClr val="3A3B3C"/>
          </a:solidFill>
          <a:ln/>
        </p:spPr>
        <p:txBody>
          <a:bodyPr/>
          <a:lstStyle/>
          <a:p>
            <a:endParaRPr lang="en-US"/>
          </a:p>
        </p:txBody>
      </p:sp>
      <p:sp>
        <p:nvSpPr>
          <p:cNvPr id="23" name="Text 20"/>
          <p:cNvSpPr/>
          <p:nvPr/>
        </p:nvSpPr>
        <p:spPr>
          <a:xfrm>
            <a:off x="7236381" y="4862155"/>
            <a:ext cx="157282" cy="268843"/>
          </a:xfrm>
          <a:prstGeom prst="rect">
            <a:avLst/>
          </a:prstGeom>
          <a:noFill/>
          <a:ln/>
        </p:spPr>
        <p:txBody>
          <a:bodyPr wrap="none" rtlCol="0" anchor="t"/>
          <a:lstStyle/>
          <a:p>
            <a:pPr marL="0" indent="0" algn="ctr">
              <a:lnSpc>
                <a:spcPts val="2117"/>
              </a:lnSpc>
              <a:buNone/>
            </a:pPr>
            <a:r>
              <a:rPr lang="en-US" sz="2117" dirty="0">
                <a:solidFill>
                  <a:srgbClr val="CFCBBF"/>
                </a:solidFill>
                <a:latin typeface="Prata" pitchFamily="34" charset="0"/>
                <a:ea typeface="Prata" pitchFamily="34" charset="-122"/>
                <a:cs typeface="Prata" pitchFamily="34" charset="-120"/>
              </a:rPr>
              <a:t>4</a:t>
            </a:r>
            <a:endParaRPr lang="en-US" sz="2117" dirty="0"/>
          </a:p>
        </p:txBody>
      </p:sp>
      <p:sp>
        <p:nvSpPr>
          <p:cNvPr id="24" name="Text 21"/>
          <p:cNvSpPr/>
          <p:nvPr/>
        </p:nvSpPr>
        <p:spPr>
          <a:xfrm>
            <a:off x="8300680" y="4772620"/>
            <a:ext cx="2386608" cy="279916"/>
          </a:xfrm>
          <a:prstGeom prst="rect">
            <a:avLst/>
          </a:prstGeom>
          <a:noFill/>
          <a:ln/>
        </p:spPr>
        <p:txBody>
          <a:bodyPr wrap="none" rtlCol="0" anchor="t"/>
          <a:lstStyle/>
          <a:p>
            <a:pPr marL="0" indent="0" algn="l">
              <a:lnSpc>
                <a:spcPts val="2205"/>
              </a:lnSpc>
              <a:buNone/>
            </a:pPr>
            <a:r>
              <a:rPr lang="en-US" sz="1764" dirty="0">
                <a:solidFill>
                  <a:srgbClr val="CFCBBF"/>
                </a:solidFill>
                <a:latin typeface="Prata" pitchFamily="34" charset="0"/>
                <a:ea typeface="Prata" pitchFamily="34" charset="-122"/>
                <a:cs typeface="Prata" pitchFamily="34" charset="-120"/>
              </a:rPr>
              <a:t>Use Strong Passwords</a:t>
            </a:r>
            <a:endParaRPr lang="en-US" sz="1764" dirty="0"/>
          </a:p>
        </p:txBody>
      </p:sp>
      <p:sp>
        <p:nvSpPr>
          <p:cNvPr id="25" name="Text 22"/>
          <p:cNvSpPr/>
          <p:nvPr/>
        </p:nvSpPr>
        <p:spPr>
          <a:xfrm>
            <a:off x="8300680" y="5160050"/>
            <a:ext cx="4939427" cy="1146810"/>
          </a:xfrm>
          <a:prstGeom prst="rect">
            <a:avLst/>
          </a:prstGeom>
          <a:noFill/>
          <a:ln/>
        </p:spPr>
        <p:txBody>
          <a:bodyPr wrap="square" rtlCol="0" anchor="t"/>
          <a:lstStyle/>
          <a:p>
            <a:pPr marL="0" indent="0" algn="l">
              <a:lnSpc>
                <a:spcPts val="2258"/>
              </a:lnSpc>
              <a:buNone/>
            </a:pPr>
            <a:r>
              <a:rPr lang="en-US" sz="1411" dirty="0">
                <a:solidFill>
                  <a:srgbClr val="CFCBBF"/>
                </a:solidFill>
                <a:latin typeface="Raleway" pitchFamily="34" charset="0"/>
                <a:ea typeface="Raleway" pitchFamily="34" charset="-122"/>
                <a:cs typeface="Raleway" pitchFamily="34" charset="-120"/>
              </a:rPr>
              <a:t>Strong passwords with a combination of upper and lowercase letters, numbers, and symbols can make it more difficult for attackers to guess your password and gain access to your accounts.</a:t>
            </a:r>
            <a:endParaRPr lang="en-US" sz="1411" dirty="0"/>
          </a:p>
        </p:txBody>
      </p:sp>
      <p:sp>
        <p:nvSpPr>
          <p:cNvPr id="26" name="Shape 23"/>
          <p:cNvSpPr/>
          <p:nvPr/>
        </p:nvSpPr>
        <p:spPr>
          <a:xfrm>
            <a:off x="6509266" y="6164461"/>
            <a:ext cx="627102" cy="22860"/>
          </a:xfrm>
          <a:prstGeom prst="roundRect">
            <a:avLst>
              <a:gd name="adj" fmla="val 117589"/>
            </a:avLst>
          </a:prstGeom>
          <a:solidFill>
            <a:srgbClr val="535455"/>
          </a:solidFill>
          <a:ln/>
        </p:spPr>
        <p:txBody>
          <a:bodyPr/>
          <a:lstStyle/>
          <a:p>
            <a:endParaRPr lang="en-US"/>
          </a:p>
        </p:txBody>
      </p:sp>
      <p:sp>
        <p:nvSpPr>
          <p:cNvPr id="27" name="Shape 24"/>
          <p:cNvSpPr/>
          <p:nvPr/>
        </p:nvSpPr>
        <p:spPr>
          <a:xfrm>
            <a:off x="7113508" y="5974318"/>
            <a:ext cx="403146" cy="403146"/>
          </a:xfrm>
          <a:prstGeom prst="roundRect">
            <a:avLst>
              <a:gd name="adj" fmla="val 6668"/>
            </a:avLst>
          </a:prstGeom>
          <a:solidFill>
            <a:srgbClr val="3A3B3C"/>
          </a:solidFill>
          <a:ln/>
        </p:spPr>
        <p:txBody>
          <a:bodyPr/>
          <a:lstStyle/>
          <a:p>
            <a:endParaRPr lang="en-US"/>
          </a:p>
        </p:txBody>
      </p:sp>
      <p:sp>
        <p:nvSpPr>
          <p:cNvPr id="28" name="Text 25"/>
          <p:cNvSpPr/>
          <p:nvPr/>
        </p:nvSpPr>
        <p:spPr>
          <a:xfrm>
            <a:off x="7233642" y="6041469"/>
            <a:ext cx="162878" cy="268843"/>
          </a:xfrm>
          <a:prstGeom prst="rect">
            <a:avLst/>
          </a:prstGeom>
          <a:noFill/>
          <a:ln/>
        </p:spPr>
        <p:txBody>
          <a:bodyPr wrap="none" rtlCol="0" anchor="t"/>
          <a:lstStyle/>
          <a:p>
            <a:pPr marL="0" indent="0" algn="ctr">
              <a:lnSpc>
                <a:spcPts val="2117"/>
              </a:lnSpc>
              <a:buNone/>
            </a:pPr>
            <a:r>
              <a:rPr lang="en-US" sz="2117" dirty="0">
                <a:solidFill>
                  <a:srgbClr val="CFCBBF"/>
                </a:solidFill>
                <a:latin typeface="Prata" pitchFamily="34" charset="0"/>
                <a:ea typeface="Prata" pitchFamily="34" charset="-122"/>
                <a:cs typeface="Prata" pitchFamily="34" charset="-120"/>
              </a:rPr>
              <a:t>5</a:t>
            </a:r>
            <a:endParaRPr lang="en-US" sz="2117" dirty="0"/>
          </a:p>
        </p:txBody>
      </p:sp>
      <p:sp>
        <p:nvSpPr>
          <p:cNvPr id="29" name="Text 26"/>
          <p:cNvSpPr/>
          <p:nvPr/>
        </p:nvSpPr>
        <p:spPr>
          <a:xfrm>
            <a:off x="2641521" y="5951934"/>
            <a:ext cx="3687961" cy="279916"/>
          </a:xfrm>
          <a:prstGeom prst="rect">
            <a:avLst/>
          </a:prstGeom>
          <a:noFill/>
          <a:ln/>
        </p:spPr>
        <p:txBody>
          <a:bodyPr wrap="none" rtlCol="0" anchor="t"/>
          <a:lstStyle/>
          <a:p>
            <a:pPr marL="0" indent="0" algn="r">
              <a:lnSpc>
                <a:spcPts val="2205"/>
              </a:lnSpc>
              <a:buNone/>
            </a:pPr>
            <a:r>
              <a:rPr lang="en-US" sz="1764" dirty="0">
                <a:solidFill>
                  <a:srgbClr val="CFCBBF"/>
                </a:solidFill>
                <a:latin typeface="Prata" pitchFamily="34" charset="0"/>
                <a:ea typeface="Prata" pitchFamily="34" charset="-122"/>
                <a:cs typeface="Prata" pitchFamily="34" charset="-120"/>
              </a:rPr>
              <a:t>Enable Two-Factor Authentication</a:t>
            </a:r>
            <a:endParaRPr lang="en-US" sz="1764" dirty="0"/>
          </a:p>
        </p:txBody>
      </p:sp>
      <p:sp>
        <p:nvSpPr>
          <p:cNvPr id="30" name="Text 27"/>
          <p:cNvSpPr/>
          <p:nvPr/>
        </p:nvSpPr>
        <p:spPr>
          <a:xfrm>
            <a:off x="1390174" y="6339364"/>
            <a:ext cx="4939308" cy="860108"/>
          </a:xfrm>
          <a:prstGeom prst="rect">
            <a:avLst/>
          </a:prstGeom>
          <a:noFill/>
          <a:ln/>
        </p:spPr>
        <p:txBody>
          <a:bodyPr wrap="square" rtlCol="0" anchor="t"/>
          <a:lstStyle/>
          <a:p>
            <a:pPr marL="0" indent="0" algn="r">
              <a:lnSpc>
                <a:spcPts val="2258"/>
              </a:lnSpc>
              <a:buNone/>
            </a:pPr>
            <a:r>
              <a:rPr lang="en-US" sz="1411" dirty="0">
                <a:solidFill>
                  <a:srgbClr val="CFCBBF"/>
                </a:solidFill>
                <a:latin typeface="Raleway" pitchFamily="34" charset="0"/>
                <a:ea typeface="Raleway" pitchFamily="34" charset="-122"/>
                <a:cs typeface="Raleway" pitchFamily="34" charset="-120"/>
              </a:rPr>
              <a:t>Two-factor authentication adds an extra layer of security to your accounts by requiring you to enter a code from your phone or email in addition to your password.</a:t>
            </a:r>
            <a:endParaRPr lang="en-US" sz="141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55665" y="1428988"/>
            <a:ext cx="8032671" cy="992267"/>
          </a:xfrm>
          <a:prstGeom prst="rect">
            <a:avLst/>
          </a:prstGeom>
          <a:noFill/>
          <a:ln/>
        </p:spPr>
        <p:txBody>
          <a:bodyPr wrap="square" rtlCol="0" anchor="t"/>
          <a:lstStyle/>
          <a:p>
            <a:pPr marL="0" indent="0">
              <a:lnSpc>
                <a:spcPts val="3907"/>
              </a:lnSpc>
              <a:buNone/>
            </a:pPr>
            <a:r>
              <a:rPr lang="en-US" sz="3126" dirty="0">
                <a:solidFill>
                  <a:srgbClr val="F2E782"/>
                </a:solidFill>
                <a:latin typeface="Prata" pitchFamily="34" charset="0"/>
                <a:ea typeface="Prata" pitchFamily="34" charset="-122"/>
                <a:cs typeface="Prata" pitchFamily="34" charset="-120"/>
              </a:rPr>
              <a:t>Identifying Suspicious Email Headers and Sender Information</a:t>
            </a:r>
            <a:endParaRPr lang="en-US" sz="3126" dirty="0"/>
          </a:p>
        </p:txBody>
      </p:sp>
      <p:sp>
        <p:nvSpPr>
          <p:cNvPr id="6" name="Shape 2"/>
          <p:cNvSpPr/>
          <p:nvPr/>
        </p:nvSpPr>
        <p:spPr>
          <a:xfrm>
            <a:off x="555665" y="2659380"/>
            <a:ext cx="8032671" cy="4141232"/>
          </a:xfrm>
          <a:prstGeom prst="roundRect">
            <a:avLst>
              <a:gd name="adj" fmla="val 575"/>
            </a:avLst>
          </a:prstGeom>
          <a:noFill/>
          <a:ln w="7620">
            <a:solidFill>
              <a:srgbClr val="FFFFFF">
                <a:alpha val="24000"/>
              </a:srgbClr>
            </a:solidFill>
            <a:prstDash val="solid"/>
          </a:ln>
        </p:spPr>
        <p:txBody>
          <a:bodyPr/>
          <a:lstStyle/>
          <a:p>
            <a:endParaRPr lang="en-US"/>
          </a:p>
        </p:txBody>
      </p:sp>
      <p:sp>
        <p:nvSpPr>
          <p:cNvPr id="7" name="Shape 3"/>
          <p:cNvSpPr/>
          <p:nvPr/>
        </p:nvSpPr>
        <p:spPr>
          <a:xfrm>
            <a:off x="563285" y="2667000"/>
            <a:ext cx="8017431" cy="1222058"/>
          </a:xfrm>
          <a:prstGeom prst="rect">
            <a:avLst/>
          </a:prstGeom>
          <a:solidFill>
            <a:srgbClr val="FFFFFF">
              <a:alpha val="4000"/>
            </a:srgbClr>
          </a:solidFill>
          <a:ln/>
        </p:spPr>
        <p:txBody>
          <a:bodyPr/>
          <a:lstStyle/>
          <a:p>
            <a:endParaRPr lang="en-US"/>
          </a:p>
        </p:txBody>
      </p:sp>
      <p:sp>
        <p:nvSpPr>
          <p:cNvPr id="8" name="Text 4"/>
          <p:cNvSpPr/>
          <p:nvPr/>
        </p:nvSpPr>
        <p:spPr>
          <a:xfrm>
            <a:off x="721995" y="2769870"/>
            <a:ext cx="3687485" cy="254079"/>
          </a:xfrm>
          <a:prstGeom prst="rect">
            <a:avLst/>
          </a:prstGeom>
          <a:noFill/>
          <a:ln/>
        </p:spPr>
        <p:txBody>
          <a:bodyPr wrap="non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Sender's Email Address</a:t>
            </a:r>
            <a:endParaRPr lang="en-US" sz="1250" dirty="0"/>
          </a:p>
        </p:txBody>
      </p:sp>
      <p:sp>
        <p:nvSpPr>
          <p:cNvPr id="9" name="Text 5"/>
          <p:cNvSpPr/>
          <p:nvPr/>
        </p:nvSpPr>
        <p:spPr>
          <a:xfrm>
            <a:off x="4734520" y="2769870"/>
            <a:ext cx="3687485" cy="1016318"/>
          </a:xfrm>
          <a:prstGeom prst="rect">
            <a:avLst/>
          </a:prstGeom>
          <a:noFill/>
          <a:ln/>
        </p:spPr>
        <p:txBody>
          <a:bodyPr wrap="squar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The sender's email address may be a giveaway if it doesn't match the organization's official email domain. Look for misspellings or unusual characters.</a:t>
            </a:r>
            <a:endParaRPr lang="en-US" sz="1250" dirty="0"/>
          </a:p>
        </p:txBody>
      </p:sp>
      <p:sp>
        <p:nvSpPr>
          <p:cNvPr id="10" name="Shape 6"/>
          <p:cNvSpPr/>
          <p:nvPr/>
        </p:nvSpPr>
        <p:spPr>
          <a:xfrm>
            <a:off x="563285" y="3889058"/>
            <a:ext cx="8017431" cy="967978"/>
          </a:xfrm>
          <a:prstGeom prst="rect">
            <a:avLst/>
          </a:prstGeom>
          <a:solidFill>
            <a:srgbClr val="000000">
              <a:alpha val="4000"/>
            </a:srgbClr>
          </a:solidFill>
          <a:ln/>
        </p:spPr>
        <p:txBody>
          <a:bodyPr/>
          <a:lstStyle/>
          <a:p>
            <a:endParaRPr lang="en-US"/>
          </a:p>
        </p:txBody>
      </p:sp>
      <p:sp>
        <p:nvSpPr>
          <p:cNvPr id="11" name="Text 7"/>
          <p:cNvSpPr/>
          <p:nvPr/>
        </p:nvSpPr>
        <p:spPr>
          <a:xfrm>
            <a:off x="721995" y="3991928"/>
            <a:ext cx="3687485" cy="254079"/>
          </a:xfrm>
          <a:prstGeom prst="rect">
            <a:avLst/>
          </a:prstGeom>
          <a:noFill/>
          <a:ln/>
        </p:spPr>
        <p:txBody>
          <a:bodyPr wrap="non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Reply-to Address</a:t>
            </a:r>
            <a:endParaRPr lang="en-US" sz="1250" dirty="0"/>
          </a:p>
        </p:txBody>
      </p:sp>
      <p:sp>
        <p:nvSpPr>
          <p:cNvPr id="12" name="Text 8"/>
          <p:cNvSpPr/>
          <p:nvPr/>
        </p:nvSpPr>
        <p:spPr>
          <a:xfrm>
            <a:off x="4734520" y="3991928"/>
            <a:ext cx="3687485" cy="762238"/>
          </a:xfrm>
          <a:prstGeom prst="rect">
            <a:avLst/>
          </a:prstGeom>
          <a:noFill/>
          <a:ln/>
        </p:spPr>
        <p:txBody>
          <a:bodyPr wrap="squar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The reply-to address may be different from the sender's email address, indicating that the email is not authentic.</a:t>
            </a:r>
            <a:endParaRPr lang="en-US" sz="1250" dirty="0"/>
          </a:p>
        </p:txBody>
      </p:sp>
      <p:sp>
        <p:nvSpPr>
          <p:cNvPr id="13" name="Shape 9"/>
          <p:cNvSpPr/>
          <p:nvPr/>
        </p:nvSpPr>
        <p:spPr>
          <a:xfrm>
            <a:off x="563285" y="4857036"/>
            <a:ext cx="8017431" cy="1222058"/>
          </a:xfrm>
          <a:prstGeom prst="rect">
            <a:avLst/>
          </a:prstGeom>
          <a:solidFill>
            <a:srgbClr val="FFFFFF">
              <a:alpha val="4000"/>
            </a:srgbClr>
          </a:solidFill>
          <a:ln/>
        </p:spPr>
        <p:txBody>
          <a:bodyPr/>
          <a:lstStyle/>
          <a:p>
            <a:endParaRPr lang="en-US"/>
          </a:p>
        </p:txBody>
      </p:sp>
      <p:sp>
        <p:nvSpPr>
          <p:cNvPr id="14" name="Text 10"/>
          <p:cNvSpPr/>
          <p:nvPr/>
        </p:nvSpPr>
        <p:spPr>
          <a:xfrm>
            <a:off x="721995" y="4959906"/>
            <a:ext cx="3687485" cy="254079"/>
          </a:xfrm>
          <a:prstGeom prst="rect">
            <a:avLst/>
          </a:prstGeom>
          <a:noFill/>
          <a:ln/>
        </p:spPr>
        <p:txBody>
          <a:bodyPr wrap="non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Date and Time</a:t>
            </a:r>
            <a:endParaRPr lang="en-US" sz="1250" dirty="0"/>
          </a:p>
        </p:txBody>
      </p:sp>
      <p:sp>
        <p:nvSpPr>
          <p:cNvPr id="15" name="Text 11"/>
          <p:cNvSpPr/>
          <p:nvPr/>
        </p:nvSpPr>
        <p:spPr>
          <a:xfrm>
            <a:off x="4734520" y="4959906"/>
            <a:ext cx="3687485" cy="1016318"/>
          </a:xfrm>
          <a:prstGeom prst="rect">
            <a:avLst/>
          </a:prstGeom>
          <a:noFill/>
          <a:ln/>
        </p:spPr>
        <p:txBody>
          <a:bodyPr wrap="squar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The date and time of the email may be inconsistent with the content of the email, suggesting that it is a forwarded or copied email, possibly from a fraudulent source.</a:t>
            </a:r>
            <a:endParaRPr lang="en-US" sz="1250" dirty="0"/>
          </a:p>
        </p:txBody>
      </p:sp>
      <p:sp>
        <p:nvSpPr>
          <p:cNvPr id="16" name="Shape 12"/>
          <p:cNvSpPr/>
          <p:nvPr/>
        </p:nvSpPr>
        <p:spPr>
          <a:xfrm>
            <a:off x="563285" y="6079093"/>
            <a:ext cx="8017431" cy="713899"/>
          </a:xfrm>
          <a:prstGeom prst="rect">
            <a:avLst/>
          </a:prstGeom>
          <a:solidFill>
            <a:srgbClr val="000000">
              <a:alpha val="4000"/>
            </a:srgbClr>
          </a:solidFill>
          <a:ln/>
        </p:spPr>
        <p:txBody>
          <a:bodyPr/>
          <a:lstStyle/>
          <a:p>
            <a:endParaRPr lang="en-US"/>
          </a:p>
        </p:txBody>
      </p:sp>
      <p:sp>
        <p:nvSpPr>
          <p:cNvPr id="17" name="Text 13"/>
          <p:cNvSpPr/>
          <p:nvPr/>
        </p:nvSpPr>
        <p:spPr>
          <a:xfrm>
            <a:off x="721995" y="6181963"/>
            <a:ext cx="3687485" cy="254079"/>
          </a:xfrm>
          <a:prstGeom prst="rect">
            <a:avLst/>
          </a:prstGeom>
          <a:noFill/>
          <a:ln/>
        </p:spPr>
        <p:txBody>
          <a:bodyPr wrap="non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Subject Line</a:t>
            </a:r>
            <a:endParaRPr lang="en-US" sz="1250" dirty="0"/>
          </a:p>
        </p:txBody>
      </p:sp>
      <p:sp>
        <p:nvSpPr>
          <p:cNvPr id="18" name="Text 14"/>
          <p:cNvSpPr/>
          <p:nvPr/>
        </p:nvSpPr>
        <p:spPr>
          <a:xfrm>
            <a:off x="4734520" y="6181963"/>
            <a:ext cx="3687485" cy="508159"/>
          </a:xfrm>
          <a:prstGeom prst="rect">
            <a:avLst/>
          </a:prstGeom>
          <a:noFill/>
          <a:ln/>
        </p:spPr>
        <p:txBody>
          <a:bodyPr wrap="square" rtlCol="0" anchor="t"/>
          <a:lstStyle/>
          <a:p>
            <a:pPr marL="0" indent="0">
              <a:lnSpc>
                <a:spcPts val="2000"/>
              </a:lnSpc>
              <a:buNone/>
            </a:pPr>
            <a:r>
              <a:rPr lang="en-US" sz="1250" dirty="0">
                <a:solidFill>
                  <a:srgbClr val="CFCBBF"/>
                </a:solidFill>
                <a:latin typeface="Raleway" pitchFamily="34" charset="0"/>
                <a:ea typeface="Raleway" pitchFamily="34" charset="-122"/>
                <a:cs typeface="Raleway" pitchFamily="34" charset="-120"/>
              </a:rPr>
              <a:t>A subject line that is vague, generic, or contains grammatical errors may indicate a phishing email.</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65083" y="976313"/>
            <a:ext cx="7813834" cy="1187768"/>
          </a:xfrm>
          <a:prstGeom prst="rect">
            <a:avLst/>
          </a:prstGeom>
          <a:noFill/>
          <a:ln/>
        </p:spPr>
        <p:txBody>
          <a:bodyPr wrap="square" rtlCol="0" anchor="t"/>
          <a:lstStyle/>
          <a:p>
            <a:pPr marL="0" indent="0">
              <a:lnSpc>
                <a:spcPts val="4676"/>
              </a:lnSpc>
              <a:buNone/>
            </a:pPr>
            <a:r>
              <a:rPr lang="en-US" sz="3741" dirty="0">
                <a:solidFill>
                  <a:srgbClr val="F2E782"/>
                </a:solidFill>
                <a:latin typeface="Prata" pitchFamily="34" charset="0"/>
                <a:ea typeface="Prata" pitchFamily="34" charset="-122"/>
                <a:cs typeface="Prata" pitchFamily="34" charset="-120"/>
              </a:rPr>
              <a:t>Verifying the Legitimacy of Email Requests</a:t>
            </a:r>
            <a:endParaRPr lang="en-US" sz="3741" dirty="0"/>
          </a:p>
        </p:txBody>
      </p:sp>
      <p:sp>
        <p:nvSpPr>
          <p:cNvPr id="6" name="Shape 2"/>
          <p:cNvSpPr/>
          <p:nvPr/>
        </p:nvSpPr>
        <p:spPr>
          <a:xfrm>
            <a:off x="665083" y="2449116"/>
            <a:ext cx="3811905" cy="2911435"/>
          </a:xfrm>
          <a:prstGeom prst="roundRect">
            <a:avLst>
              <a:gd name="adj" fmla="val 979"/>
            </a:avLst>
          </a:prstGeom>
          <a:solidFill>
            <a:srgbClr val="3A3B3C"/>
          </a:solidFill>
          <a:ln/>
        </p:spPr>
        <p:txBody>
          <a:bodyPr/>
          <a:lstStyle/>
          <a:p>
            <a:endParaRPr lang="en-US"/>
          </a:p>
        </p:txBody>
      </p:sp>
      <p:sp>
        <p:nvSpPr>
          <p:cNvPr id="7" name="Text 3"/>
          <p:cNvSpPr/>
          <p:nvPr/>
        </p:nvSpPr>
        <p:spPr>
          <a:xfrm>
            <a:off x="855107" y="2639139"/>
            <a:ext cx="2869406" cy="296823"/>
          </a:xfrm>
          <a:prstGeom prst="rect">
            <a:avLst/>
          </a:prstGeom>
          <a:noFill/>
          <a:ln/>
        </p:spPr>
        <p:txBody>
          <a:bodyPr wrap="none" rtlCol="0" anchor="t"/>
          <a:lstStyle/>
          <a:p>
            <a:pPr marL="0" indent="0">
              <a:lnSpc>
                <a:spcPts val="2338"/>
              </a:lnSpc>
              <a:buNone/>
            </a:pPr>
            <a:r>
              <a:rPr lang="en-US" sz="1871" dirty="0">
                <a:solidFill>
                  <a:srgbClr val="CFCBBF"/>
                </a:solidFill>
                <a:latin typeface="Prata" pitchFamily="34" charset="0"/>
                <a:ea typeface="Prata" pitchFamily="34" charset="-122"/>
                <a:cs typeface="Prata" pitchFamily="34" charset="-120"/>
              </a:rPr>
              <a:t>Contact the Organization</a:t>
            </a:r>
            <a:endParaRPr lang="en-US" sz="1871" dirty="0"/>
          </a:p>
        </p:txBody>
      </p:sp>
      <p:sp>
        <p:nvSpPr>
          <p:cNvPr id="8" name="Text 4"/>
          <p:cNvSpPr/>
          <p:nvPr/>
        </p:nvSpPr>
        <p:spPr>
          <a:xfrm>
            <a:off x="855107" y="3049905"/>
            <a:ext cx="3431858" cy="1823799"/>
          </a:xfrm>
          <a:prstGeom prst="rect">
            <a:avLst/>
          </a:prstGeom>
          <a:noFill/>
          <a:ln/>
        </p:spPr>
        <p:txBody>
          <a:bodyPr wrap="square" rtlCol="0" anchor="t"/>
          <a:lstStyle/>
          <a:p>
            <a:pPr marL="0" indent="0">
              <a:lnSpc>
                <a:spcPts val="2394"/>
              </a:lnSpc>
              <a:buNone/>
            </a:pPr>
            <a:r>
              <a:rPr lang="en-US" sz="1496" dirty="0">
                <a:solidFill>
                  <a:srgbClr val="CFCBBF"/>
                </a:solidFill>
                <a:latin typeface="Raleway" pitchFamily="34" charset="0"/>
                <a:ea typeface="Raleway" pitchFamily="34" charset="-122"/>
                <a:cs typeface="Raleway" pitchFamily="34" charset="-120"/>
              </a:rPr>
              <a:t>If you receive an email asking you to update your account or provide personal information, contact the organization directly through their official website, phone number, or known email address.</a:t>
            </a:r>
            <a:endParaRPr lang="en-US" sz="1496" dirty="0"/>
          </a:p>
        </p:txBody>
      </p:sp>
      <p:sp>
        <p:nvSpPr>
          <p:cNvPr id="9" name="Shape 5"/>
          <p:cNvSpPr/>
          <p:nvPr/>
        </p:nvSpPr>
        <p:spPr>
          <a:xfrm>
            <a:off x="4667012" y="2449116"/>
            <a:ext cx="3811905" cy="2911435"/>
          </a:xfrm>
          <a:prstGeom prst="roundRect">
            <a:avLst>
              <a:gd name="adj" fmla="val 979"/>
            </a:avLst>
          </a:prstGeom>
          <a:solidFill>
            <a:srgbClr val="3A3B3C"/>
          </a:solidFill>
          <a:ln/>
        </p:spPr>
        <p:txBody>
          <a:bodyPr/>
          <a:lstStyle/>
          <a:p>
            <a:endParaRPr lang="en-US"/>
          </a:p>
        </p:txBody>
      </p:sp>
      <p:sp>
        <p:nvSpPr>
          <p:cNvPr id="10" name="Text 6"/>
          <p:cNvSpPr/>
          <p:nvPr/>
        </p:nvSpPr>
        <p:spPr>
          <a:xfrm>
            <a:off x="4857036" y="2639139"/>
            <a:ext cx="3431858" cy="593646"/>
          </a:xfrm>
          <a:prstGeom prst="rect">
            <a:avLst/>
          </a:prstGeom>
          <a:noFill/>
          <a:ln/>
        </p:spPr>
        <p:txBody>
          <a:bodyPr wrap="square" rtlCol="0" anchor="t"/>
          <a:lstStyle/>
          <a:p>
            <a:pPr marL="0" indent="0">
              <a:lnSpc>
                <a:spcPts val="2338"/>
              </a:lnSpc>
              <a:buNone/>
            </a:pPr>
            <a:r>
              <a:rPr lang="en-US" sz="1871" dirty="0">
                <a:solidFill>
                  <a:srgbClr val="CFCBBF"/>
                </a:solidFill>
                <a:latin typeface="Prata" pitchFamily="34" charset="0"/>
                <a:ea typeface="Prata" pitchFamily="34" charset="-122"/>
                <a:cs typeface="Prata" pitchFamily="34" charset="-120"/>
              </a:rPr>
              <a:t>Check for Official Communication Channels</a:t>
            </a:r>
            <a:endParaRPr lang="en-US" sz="1871" dirty="0"/>
          </a:p>
        </p:txBody>
      </p:sp>
      <p:sp>
        <p:nvSpPr>
          <p:cNvPr id="11" name="Text 7"/>
          <p:cNvSpPr/>
          <p:nvPr/>
        </p:nvSpPr>
        <p:spPr>
          <a:xfrm>
            <a:off x="4857036" y="3346728"/>
            <a:ext cx="3431858" cy="1823799"/>
          </a:xfrm>
          <a:prstGeom prst="rect">
            <a:avLst/>
          </a:prstGeom>
          <a:noFill/>
          <a:ln/>
        </p:spPr>
        <p:txBody>
          <a:bodyPr wrap="square" rtlCol="0" anchor="t"/>
          <a:lstStyle/>
          <a:p>
            <a:pPr marL="0" indent="0">
              <a:lnSpc>
                <a:spcPts val="2394"/>
              </a:lnSpc>
              <a:buNone/>
            </a:pPr>
            <a:r>
              <a:rPr lang="en-US" sz="1496" dirty="0">
                <a:solidFill>
                  <a:srgbClr val="CFCBBF"/>
                </a:solidFill>
                <a:latin typeface="Raleway" pitchFamily="34" charset="0"/>
                <a:ea typeface="Raleway" pitchFamily="34" charset="-122"/>
                <a:cs typeface="Raleway" pitchFamily="34" charset="-120"/>
              </a:rPr>
              <a:t>Legitimate organizations will typically use their official website or other secure communication channels to send important information or updates. Look for updates on their social media pages, or check their blog.</a:t>
            </a:r>
            <a:endParaRPr lang="en-US" sz="1496" dirty="0"/>
          </a:p>
        </p:txBody>
      </p:sp>
      <p:sp>
        <p:nvSpPr>
          <p:cNvPr id="12" name="Shape 8"/>
          <p:cNvSpPr/>
          <p:nvPr/>
        </p:nvSpPr>
        <p:spPr>
          <a:xfrm>
            <a:off x="665083" y="5550575"/>
            <a:ext cx="7813834" cy="1702713"/>
          </a:xfrm>
          <a:prstGeom prst="roundRect">
            <a:avLst>
              <a:gd name="adj" fmla="val 1674"/>
            </a:avLst>
          </a:prstGeom>
          <a:solidFill>
            <a:srgbClr val="3A3B3C"/>
          </a:solidFill>
          <a:ln/>
        </p:spPr>
        <p:txBody>
          <a:bodyPr/>
          <a:lstStyle/>
          <a:p>
            <a:endParaRPr lang="en-US"/>
          </a:p>
        </p:txBody>
      </p:sp>
      <p:sp>
        <p:nvSpPr>
          <p:cNvPr id="13" name="Text 9"/>
          <p:cNvSpPr/>
          <p:nvPr/>
        </p:nvSpPr>
        <p:spPr>
          <a:xfrm>
            <a:off x="855107" y="5740598"/>
            <a:ext cx="4720233" cy="296823"/>
          </a:xfrm>
          <a:prstGeom prst="rect">
            <a:avLst/>
          </a:prstGeom>
          <a:noFill/>
          <a:ln/>
        </p:spPr>
        <p:txBody>
          <a:bodyPr wrap="none" rtlCol="0" anchor="t"/>
          <a:lstStyle/>
          <a:p>
            <a:pPr marL="0" indent="0">
              <a:lnSpc>
                <a:spcPts val="2338"/>
              </a:lnSpc>
              <a:buNone/>
            </a:pPr>
            <a:r>
              <a:rPr lang="en-US" sz="1871" dirty="0">
                <a:solidFill>
                  <a:srgbClr val="CFCBBF"/>
                </a:solidFill>
                <a:latin typeface="Prata" pitchFamily="34" charset="0"/>
                <a:ea typeface="Prata" pitchFamily="34" charset="-122"/>
                <a:cs typeface="Prata" pitchFamily="34" charset="-120"/>
              </a:rPr>
              <a:t>Avoid Clicking Links in Suspicious Emails</a:t>
            </a:r>
            <a:endParaRPr lang="en-US" sz="1871" dirty="0"/>
          </a:p>
        </p:txBody>
      </p:sp>
      <p:sp>
        <p:nvSpPr>
          <p:cNvPr id="14" name="Text 10"/>
          <p:cNvSpPr/>
          <p:nvPr/>
        </p:nvSpPr>
        <p:spPr>
          <a:xfrm>
            <a:off x="855107" y="6151364"/>
            <a:ext cx="7433786" cy="911900"/>
          </a:xfrm>
          <a:prstGeom prst="rect">
            <a:avLst/>
          </a:prstGeom>
          <a:noFill/>
          <a:ln/>
        </p:spPr>
        <p:txBody>
          <a:bodyPr wrap="square" rtlCol="0" anchor="t"/>
          <a:lstStyle/>
          <a:p>
            <a:pPr marL="0" indent="0">
              <a:lnSpc>
                <a:spcPts val="2394"/>
              </a:lnSpc>
              <a:buNone/>
            </a:pPr>
            <a:r>
              <a:rPr lang="en-US" sz="1496" dirty="0">
                <a:solidFill>
                  <a:srgbClr val="CFCBBF"/>
                </a:solidFill>
                <a:latin typeface="Raleway" pitchFamily="34" charset="0"/>
                <a:ea typeface="Raleway" pitchFamily="34" charset="-122"/>
                <a:cs typeface="Raleway" pitchFamily="34" charset="-120"/>
              </a:rPr>
              <a:t>It's always safer to avoid clicking on any links in suspicious emails, even if they appear to be from a trusted organization. Instead, type the organization's website address directly into your browser.</a:t>
            </a:r>
            <a:endParaRPr lang="en-US" sz="149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96146" y="1008221"/>
            <a:ext cx="7951708" cy="1064657"/>
          </a:xfrm>
          <a:prstGeom prst="rect">
            <a:avLst/>
          </a:prstGeom>
          <a:noFill/>
          <a:ln/>
        </p:spPr>
        <p:txBody>
          <a:bodyPr wrap="square" rtlCol="0" anchor="t"/>
          <a:lstStyle/>
          <a:p>
            <a:pPr marL="0" indent="0">
              <a:lnSpc>
                <a:spcPts val="4192"/>
              </a:lnSpc>
              <a:buNone/>
            </a:pPr>
            <a:r>
              <a:rPr lang="en-US" sz="3353" dirty="0">
                <a:solidFill>
                  <a:srgbClr val="F2E782"/>
                </a:solidFill>
                <a:latin typeface="Prata" pitchFamily="34" charset="0"/>
                <a:ea typeface="Prata" pitchFamily="34" charset="-122"/>
                <a:cs typeface="Prata" pitchFamily="34" charset="-120"/>
              </a:rPr>
              <a:t>Reporting Suspected Phishing Attempts</a:t>
            </a:r>
            <a:endParaRPr lang="en-US" sz="3353" dirty="0"/>
          </a:p>
        </p:txBody>
      </p:sp>
      <p:pic>
        <p:nvPicPr>
          <p:cNvPr id="6" name="Image 2" descr="preencoded.png"/>
          <p:cNvPicPr>
            <a:picLocks noChangeAspect="1"/>
          </p:cNvPicPr>
          <p:nvPr/>
        </p:nvPicPr>
        <p:blipFill>
          <a:blip r:embed="rId5"/>
          <a:stretch>
            <a:fillRect/>
          </a:stretch>
        </p:blipFill>
        <p:spPr>
          <a:xfrm>
            <a:off x="596146" y="2328386"/>
            <a:ext cx="425887" cy="425887"/>
          </a:xfrm>
          <a:prstGeom prst="rect">
            <a:avLst/>
          </a:prstGeom>
        </p:spPr>
      </p:pic>
      <p:sp>
        <p:nvSpPr>
          <p:cNvPr id="7" name="Text 2"/>
          <p:cNvSpPr/>
          <p:nvPr/>
        </p:nvSpPr>
        <p:spPr>
          <a:xfrm>
            <a:off x="596146" y="2924532"/>
            <a:ext cx="3067288" cy="266224"/>
          </a:xfrm>
          <a:prstGeom prst="rect">
            <a:avLst/>
          </a:prstGeom>
          <a:noFill/>
          <a:ln/>
        </p:spPr>
        <p:txBody>
          <a:bodyPr wrap="none" rtlCol="0" anchor="t"/>
          <a:lstStyle/>
          <a:p>
            <a:pPr marL="0" indent="0" algn="l">
              <a:lnSpc>
                <a:spcPts val="2096"/>
              </a:lnSpc>
              <a:buNone/>
            </a:pPr>
            <a:r>
              <a:rPr lang="en-US" sz="1677" dirty="0">
                <a:solidFill>
                  <a:srgbClr val="CFCBBF"/>
                </a:solidFill>
                <a:latin typeface="Prata" pitchFamily="34" charset="0"/>
                <a:ea typeface="Prata" pitchFamily="34" charset="-122"/>
                <a:cs typeface="Prata" pitchFamily="34" charset="-120"/>
              </a:rPr>
              <a:t>Report to Your Email Provider</a:t>
            </a:r>
            <a:endParaRPr lang="en-US" sz="1677" dirty="0"/>
          </a:p>
        </p:txBody>
      </p:sp>
      <p:sp>
        <p:nvSpPr>
          <p:cNvPr id="8" name="Text 3"/>
          <p:cNvSpPr/>
          <p:nvPr/>
        </p:nvSpPr>
        <p:spPr>
          <a:xfrm>
            <a:off x="596146" y="3292912"/>
            <a:ext cx="3848100" cy="1090136"/>
          </a:xfrm>
          <a:prstGeom prst="rect">
            <a:avLst/>
          </a:prstGeom>
          <a:noFill/>
          <a:ln/>
        </p:spPr>
        <p:txBody>
          <a:bodyPr wrap="square" rtlCol="0" anchor="t"/>
          <a:lstStyle/>
          <a:p>
            <a:pPr marL="0" indent="0" algn="l">
              <a:lnSpc>
                <a:spcPts val="2146"/>
              </a:lnSpc>
              <a:buNone/>
            </a:pPr>
            <a:r>
              <a:rPr lang="en-US" sz="1341" dirty="0">
                <a:solidFill>
                  <a:srgbClr val="CFCBBF"/>
                </a:solidFill>
                <a:latin typeface="Raleway" pitchFamily="34" charset="0"/>
                <a:ea typeface="Raleway" pitchFamily="34" charset="-122"/>
                <a:cs typeface="Raleway" pitchFamily="34" charset="-120"/>
              </a:rPr>
              <a:t>Most email providers have a system for reporting phishing emails. Check your email provider's website for instructions on how to report a phishing email.</a:t>
            </a:r>
            <a:endParaRPr lang="en-US" sz="1341" dirty="0"/>
          </a:p>
        </p:txBody>
      </p:sp>
      <p:pic>
        <p:nvPicPr>
          <p:cNvPr id="9" name="Image 3" descr="preencoded.png"/>
          <p:cNvPicPr>
            <a:picLocks noChangeAspect="1"/>
          </p:cNvPicPr>
          <p:nvPr/>
        </p:nvPicPr>
        <p:blipFill>
          <a:blip r:embed="rId6"/>
          <a:stretch>
            <a:fillRect/>
          </a:stretch>
        </p:blipFill>
        <p:spPr>
          <a:xfrm>
            <a:off x="4699754" y="2328386"/>
            <a:ext cx="425887" cy="425887"/>
          </a:xfrm>
          <a:prstGeom prst="rect">
            <a:avLst/>
          </a:prstGeom>
        </p:spPr>
      </p:pic>
      <p:sp>
        <p:nvSpPr>
          <p:cNvPr id="10" name="Text 4"/>
          <p:cNvSpPr/>
          <p:nvPr/>
        </p:nvSpPr>
        <p:spPr>
          <a:xfrm>
            <a:off x="4699754" y="2924532"/>
            <a:ext cx="2722245" cy="266224"/>
          </a:xfrm>
          <a:prstGeom prst="rect">
            <a:avLst/>
          </a:prstGeom>
          <a:noFill/>
          <a:ln/>
        </p:spPr>
        <p:txBody>
          <a:bodyPr wrap="none" rtlCol="0" anchor="t"/>
          <a:lstStyle/>
          <a:p>
            <a:pPr marL="0" indent="0" algn="l">
              <a:lnSpc>
                <a:spcPts val="2096"/>
              </a:lnSpc>
              <a:buNone/>
            </a:pPr>
            <a:r>
              <a:rPr lang="en-US" sz="1677" dirty="0">
                <a:solidFill>
                  <a:srgbClr val="CFCBBF"/>
                </a:solidFill>
                <a:latin typeface="Prata" pitchFamily="34" charset="0"/>
                <a:ea typeface="Prata" pitchFamily="34" charset="-122"/>
                <a:cs typeface="Prata" pitchFamily="34" charset="-120"/>
              </a:rPr>
              <a:t>Report to the Organization</a:t>
            </a:r>
            <a:endParaRPr lang="en-US" sz="1677" dirty="0"/>
          </a:p>
        </p:txBody>
      </p:sp>
      <p:sp>
        <p:nvSpPr>
          <p:cNvPr id="11" name="Text 5"/>
          <p:cNvSpPr/>
          <p:nvPr/>
        </p:nvSpPr>
        <p:spPr>
          <a:xfrm>
            <a:off x="4699754" y="3292912"/>
            <a:ext cx="3848100" cy="817602"/>
          </a:xfrm>
          <a:prstGeom prst="rect">
            <a:avLst/>
          </a:prstGeom>
          <a:noFill/>
          <a:ln/>
        </p:spPr>
        <p:txBody>
          <a:bodyPr wrap="square" rtlCol="0" anchor="t"/>
          <a:lstStyle/>
          <a:p>
            <a:pPr marL="0" indent="0" algn="l">
              <a:lnSpc>
                <a:spcPts val="2146"/>
              </a:lnSpc>
              <a:buNone/>
            </a:pPr>
            <a:r>
              <a:rPr lang="en-US" sz="1341" dirty="0">
                <a:solidFill>
                  <a:srgbClr val="CFCBBF"/>
                </a:solidFill>
                <a:latin typeface="Raleway" pitchFamily="34" charset="0"/>
                <a:ea typeface="Raleway" pitchFamily="34" charset="-122"/>
                <a:cs typeface="Raleway" pitchFamily="34" charset="-120"/>
              </a:rPr>
              <a:t>If you receive a phishing email that claims to be from a particular organization, report it to that organization directly.</a:t>
            </a:r>
            <a:endParaRPr lang="en-US" sz="1341" dirty="0"/>
          </a:p>
        </p:txBody>
      </p:sp>
      <p:pic>
        <p:nvPicPr>
          <p:cNvPr id="12" name="Image 4" descr="preencoded.png"/>
          <p:cNvPicPr>
            <a:picLocks noChangeAspect="1"/>
          </p:cNvPicPr>
          <p:nvPr/>
        </p:nvPicPr>
        <p:blipFill>
          <a:blip r:embed="rId7"/>
          <a:stretch>
            <a:fillRect/>
          </a:stretch>
        </p:blipFill>
        <p:spPr>
          <a:xfrm>
            <a:off x="596146" y="4894064"/>
            <a:ext cx="425887" cy="425887"/>
          </a:xfrm>
          <a:prstGeom prst="rect">
            <a:avLst/>
          </a:prstGeom>
        </p:spPr>
      </p:pic>
      <p:sp>
        <p:nvSpPr>
          <p:cNvPr id="13" name="Text 6"/>
          <p:cNvSpPr/>
          <p:nvPr/>
        </p:nvSpPr>
        <p:spPr>
          <a:xfrm>
            <a:off x="596146" y="5490210"/>
            <a:ext cx="2834402" cy="266224"/>
          </a:xfrm>
          <a:prstGeom prst="rect">
            <a:avLst/>
          </a:prstGeom>
          <a:noFill/>
          <a:ln/>
        </p:spPr>
        <p:txBody>
          <a:bodyPr wrap="none" rtlCol="0" anchor="t"/>
          <a:lstStyle/>
          <a:p>
            <a:pPr marL="0" indent="0" algn="l">
              <a:lnSpc>
                <a:spcPts val="2096"/>
              </a:lnSpc>
              <a:buNone/>
            </a:pPr>
            <a:r>
              <a:rPr lang="en-US" sz="1677" dirty="0">
                <a:solidFill>
                  <a:srgbClr val="CFCBBF"/>
                </a:solidFill>
                <a:latin typeface="Prata" pitchFamily="34" charset="0"/>
                <a:ea typeface="Prata" pitchFamily="34" charset="-122"/>
                <a:cs typeface="Prata" pitchFamily="34" charset="-120"/>
              </a:rPr>
              <a:t>Report to Law Enforcement</a:t>
            </a:r>
            <a:endParaRPr lang="en-US" sz="1677" dirty="0"/>
          </a:p>
        </p:txBody>
      </p:sp>
      <p:sp>
        <p:nvSpPr>
          <p:cNvPr id="14" name="Text 7"/>
          <p:cNvSpPr/>
          <p:nvPr/>
        </p:nvSpPr>
        <p:spPr>
          <a:xfrm>
            <a:off x="596146" y="5858589"/>
            <a:ext cx="3848100" cy="1090136"/>
          </a:xfrm>
          <a:prstGeom prst="rect">
            <a:avLst/>
          </a:prstGeom>
          <a:noFill/>
          <a:ln/>
        </p:spPr>
        <p:txBody>
          <a:bodyPr wrap="square" rtlCol="0" anchor="t"/>
          <a:lstStyle/>
          <a:p>
            <a:pPr marL="0" indent="0" algn="l">
              <a:lnSpc>
                <a:spcPts val="2146"/>
              </a:lnSpc>
              <a:buNone/>
            </a:pPr>
            <a:r>
              <a:rPr lang="en-US" sz="1341" dirty="0">
                <a:solidFill>
                  <a:srgbClr val="CFCBBF"/>
                </a:solidFill>
                <a:latin typeface="Raleway" pitchFamily="34" charset="0"/>
                <a:ea typeface="Raleway" pitchFamily="34" charset="-122"/>
                <a:cs typeface="Raleway" pitchFamily="34" charset="-120"/>
              </a:rPr>
              <a:t>You can report phishing attempts to law enforcement agencies, such as the Federal Trade Commission (FTC) or the Internet Crime Complaint Center (IC3).</a:t>
            </a:r>
            <a:endParaRPr lang="en-US" sz="1341" dirty="0"/>
          </a:p>
        </p:txBody>
      </p:sp>
      <p:pic>
        <p:nvPicPr>
          <p:cNvPr id="15" name="Image 5" descr="preencoded.png"/>
          <p:cNvPicPr>
            <a:picLocks noChangeAspect="1"/>
          </p:cNvPicPr>
          <p:nvPr/>
        </p:nvPicPr>
        <p:blipFill>
          <a:blip r:embed="rId8"/>
          <a:stretch>
            <a:fillRect/>
          </a:stretch>
        </p:blipFill>
        <p:spPr>
          <a:xfrm>
            <a:off x="4699754" y="4894064"/>
            <a:ext cx="425887" cy="425887"/>
          </a:xfrm>
          <a:prstGeom prst="rect">
            <a:avLst/>
          </a:prstGeom>
        </p:spPr>
      </p:pic>
      <p:sp>
        <p:nvSpPr>
          <p:cNvPr id="16" name="Text 8"/>
          <p:cNvSpPr/>
          <p:nvPr/>
        </p:nvSpPr>
        <p:spPr>
          <a:xfrm>
            <a:off x="4699754" y="5490210"/>
            <a:ext cx="3184565" cy="266224"/>
          </a:xfrm>
          <a:prstGeom prst="rect">
            <a:avLst/>
          </a:prstGeom>
          <a:noFill/>
          <a:ln/>
        </p:spPr>
        <p:txBody>
          <a:bodyPr wrap="none" rtlCol="0" anchor="t"/>
          <a:lstStyle/>
          <a:p>
            <a:pPr marL="0" indent="0" algn="l">
              <a:lnSpc>
                <a:spcPts val="2096"/>
              </a:lnSpc>
              <a:buNone/>
            </a:pPr>
            <a:r>
              <a:rPr lang="en-US" sz="1677" dirty="0">
                <a:solidFill>
                  <a:srgbClr val="CFCBBF"/>
                </a:solidFill>
                <a:latin typeface="Prata" pitchFamily="34" charset="0"/>
                <a:ea typeface="Prata" pitchFamily="34" charset="-122"/>
                <a:cs typeface="Prata" pitchFamily="34" charset="-120"/>
              </a:rPr>
              <a:t>Report to Security Researchers</a:t>
            </a:r>
            <a:endParaRPr lang="en-US" sz="1677" dirty="0"/>
          </a:p>
        </p:txBody>
      </p:sp>
      <p:sp>
        <p:nvSpPr>
          <p:cNvPr id="17" name="Text 9"/>
          <p:cNvSpPr/>
          <p:nvPr/>
        </p:nvSpPr>
        <p:spPr>
          <a:xfrm>
            <a:off x="4699754" y="5858589"/>
            <a:ext cx="3848100" cy="1362670"/>
          </a:xfrm>
          <a:prstGeom prst="rect">
            <a:avLst/>
          </a:prstGeom>
          <a:noFill/>
          <a:ln/>
        </p:spPr>
        <p:txBody>
          <a:bodyPr wrap="square" rtlCol="0" anchor="t"/>
          <a:lstStyle/>
          <a:p>
            <a:pPr marL="0" indent="0" algn="l">
              <a:lnSpc>
                <a:spcPts val="2146"/>
              </a:lnSpc>
              <a:buNone/>
            </a:pPr>
            <a:r>
              <a:rPr lang="en-US" sz="1341" dirty="0">
                <a:solidFill>
                  <a:srgbClr val="CFCBBF"/>
                </a:solidFill>
                <a:latin typeface="Raleway" pitchFamily="34" charset="0"/>
                <a:ea typeface="Raleway" pitchFamily="34" charset="-122"/>
                <a:cs typeface="Raleway" pitchFamily="34" charset="-120"/>
              </a:rPr>
              <a:t>Security researchers play a crucial role in identifying and mitigating phishing attacks. You can report suspected phishing attempts to organizations such as the Anti-Phishing Working Group (APWG).</a:t>
            </a:r>
            <a:endParaRPr lang="en-US" sz="134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81620" y="1382316"/>
            <a:ext cx="7980759" cy="1038701"/>
          </a:xfrm>
          <a:prstGeom prst="rect">
            <a:avLst/>
          </a:prstGeom>
          <a:noFill/>
          <a:ln/>
        </p:spPr>
        <p:txBody>
          <a:bodyPr wrap="square" rtlCol="0" anchor="t"/>
          <a:lstStyle/>
          <a:p>
            <a:pPr marL="0" indent="0">
              <a:lnSpc>
                <a:spcPts val="4089"/>
              </a:lnSpc>
              <a:buNone/>
            </a:pPr>
            <a:r>
              <a:rPr lang="en-US" sz="3272" dirty="0">
                <a:solidFill>
                  <a:srgbClr val="F2E782"/>
                </a:solidFill>
                <a:latin typeface="Prata" pitchFamily="34" charset="0"/>
                <a:ea typeface="Prata" pitchFamily="34" charset="-122"/>
                <a:cs typeface="Prata" pitchFamily="34" charset="-120"/>
              </a:rPr>
              <a:t>Best Practices for Secure Online Behavior</a:t>
            </a:r>
            <a:endParaRPr lang="en-US" sz="3272" dirty="0"/>
          </a:p>
        </p:txBody>
      </p:sp>
      <p:sp>
        <p:nvSpPr>
          <p:cNvPr id="6" name="Shape 2"/>
          <p:cNvSpPr/>
          <p:nvPr/>
        </p:nvSpPr>
        <p:spPr>
          <a:xfrm>
            <a:off x="581620" y="2857143"/>
            <a:ext cx="373856" cy="373856"/>
          </a:xfrm>
          <a:prstGeom prst="roundRect">
            <a:avLst>
              <a:gd name="adj" fmla="val 6668"/>
            </a:avLst>
          </a:prstGeom>
          <a:solidFill>
            <a:srgbClr val="3A3B3C"/>
          </a:solidFill>
          <a:ln/>
        </p:spPr>
        <p:txBody>
          <a:bodyPr/>
          <a:lstStyle/>
          <a:p>
            <a:endParaRPr lang="en-US"/>
          </a:p>
        </p:txBody>
      </p:sp>
      <p:sp>
        <p:nvSpPr>
          <p:cNvPr id="7" name="Text 3"/>
          <p:cNvSpPr/>
          <p:nvPr/>
        </p:nvSpPr>
        <p:spPr>
          <a:xfrm>
            <a:off x="725448" y="2919413"/>
            <a:ext cx="86082" cy="249317"/>
          </a:xfrm>
          <a:prstGeom prst="rect">
            <a:avLst/>
          </a:prstGeom>
          <a:noFill/>
          <a:ln/>
        </p:spPr>
        <p:txBody>
          <a:bodyPr wrap="none" rtlCol="0" anchor="t"/>
          <a:lstStyle/>
          <a:p>
            <a:pPr marL="0" indent="0" algn="ctr">
              <a:lnSpc>
                <a:spcPts val="1963"/>
              </a:lnSpc>
              <a:buNone/>
            </a:pPr>
            <a:r>
              <a:rPr lang="en-US" sz="1963" dirty="0">
                <a:solidFill>
                  <a:srgbClr val="CFCBBF"/>
                </a:solidFill>
                <a:latin typeface="Prata" pitchFamily="34" charset="0"/>
                <a:ea typeface="Prata" pitchFamily="34" charset="-122"/>
                <a:cs typeface="Prata" pitchFamily="34" charset="-120"/>
              </a:rPr>
              <a:t>1</a:t>
            </a:r>
            <a:endParaRPr lang="en-US" sz="1963" dirty="0"/>
          </a:p>
        </p:txBody>
      </p:sp>
      <p:sp>
        <p:nvSpPr>
          <p:cNvPr id="8" name="Text 4"/>
          <p:cNvSpPr/>
          <p:nvPr/>
        </p:nvSpPr>
        <p:spPr>
          <a:xfrm>
            <a:off x="1121569" y="2857143"/>
            <a:ext cx="3133844" cy="259675"/>
          </a:xfrm>
          <a:prstGeom prst="rect">
            <a:avLst/>
          </a:prstGeom>
          <a:noFill/>
          <a:ln/>
        </p:spPr>
        <p:txBody>
          <a:bodyPr wrap="none" rtlCol="0" anchor="t"/>
          <a:lstStyle/>
          <a:p>
            <a:pPr marL="0" indent="0">
              <a:lnSpc>
                <a:spcPts val="2045"/>
              </a:lnSpc>
              <a:buNone/>
            </a:pPr>
            <a:r>
              <a:rPr lang="en-US" sz="1636" dirty="0">
                <a:solidFill>
                  <a:srgbClr val="CFCBBF"/>
                </a:solidFill>
                <a:latin typeface="Prata" pitchFamily="34" charset="0"/>
                <a:ea typeface="Prata" pitchFamily="34" charset="-122"/>
                <a:cs typeface="Prata" pitchFamily="34" charset="-120"/>
              </a:rPr>
              <a:t>Keep Your Software Up-to-Date</a:t>
            </a:r>
            <a:endParaRPr lang="en-US" sz="1636" dirty="0"/>
          </a:p>
        </p:txBody>
      </p:sp>
      <p:sp>
        <p:nvSpPr>
          <p:cNvPr id="9" name="Text 5"/>
          <p:cNvSpPr/>
          <p:nvPr/>
        </p:nvSpPr>
        <p:spPr>
          <a:xfrm>
            <a:off x="1121569" y="3216473"/>
            <a:ext cx="3367445" cy="797600"/>
          </a:xfrm>
          <a:prstGeom prst="rect">
            <a:avLst/>
          </a:prstGeom>
          <a:noFill/>
          <a:ln/>
        </p:spPr>
        <p:txBody>
          <a:bodyPr wrap="square" rtlCol="0" anchor="t"/>
          <a:lstStyle/>
          <a:p>
            <a:pPr marL="0" indent="0">
              <a:lnSpc>
                <a:spcPts val="2094"/>
              </a:lnSpc>
              <a:buNone/>
            </a:pPr>
            <a:r>
              <a:rPr lang="en-US" sz="1309" dirty="0">
                <a:solidFill>
                  <a:srgbClr val="CFCBBF"/>
                </a:solidFill>
                <a:latin typeface="Raleway" pitchFamily="34" charset="0"/>
                <a:ea typeface="Raleway" pitchFamily="34" charset="-122"/>
                <a:cs typeface="Raleway" pitchFamily="34" charset="-120"/>
              </a:rPr>
              <a:t>Software updates often include security patches that can protect your devices from malware and phishing attacks.</a:t>
            </a:r>
            <a:endParaRPr lang="en-US" sz="1309" dirty="0"/>
          </a:p>
        </p:txBody>
      </p:sp>
      <p:sp>
        <p:nvSpPr>
          <p:cNvPr id="10" name="Shape 6"/>
          <p:cNvSpPr/>
          <p:nvPr/>
        </p:nvSpPr>
        <p:spPr>
          <a:xfrm>
            <a:off x="4655106" y="2857143"/>
            <a:ext cx="373856" cy="373856"/>
          </a:xfrm>
          <a:prstGeom prst="roundRect">
            <a:avLst>
              <a:gd name="adj" fmla="val 6668"/>
            </a:avLst>
          </a:prstGeom>
          <a:solidFill>
            <a:srgbClr val="3A3B3C"/>
          </a:solidFill>
          <a:ln/>
        </p:spPr>
        <p:txBody>
          <a:bodyPr/>
          <a:lstStyle/>
          <a:p>
            <a:endParaRPr lang="en-US"/>
          </a:p>
        </p:txBody>
      </p:sp>
      <p:sp>
        <p:nvSpPr>
          <p:cNvPr id="11" name="Text 7"/>
          <p:cNvSpPr/>
          <p:nvPr/>
        </p:nvSpPr>
        <p:spPr>
          <a:xfrm>
            <a:off x="4765596" y="2919413"/>
            <a:ext cx="152876" cy="249317"/>
          </a:xfrm>
          <a:prstGeom prst="rect">
            <a:avLst/>
          </a:prstGeom>
          <a:noFill/>
          <a:ln/>
        </p:spPr>
        <p:txBody>
          <a:bodyPr wrap="none" rtlCol="0" anchor="t"/>
          <a:lstStyle/>
          <a:p>
            <a:pPr marL="0" indent="0" algn="ctr">
              <a:lnSpc>
                <a:spcPts val="1963"/>
              </a:lnSpc>
              <a:buNone/>
            </a:pPr>
            <a:r>
              <a:rPr lang="en-US" sz="1963" dirty="0">
                <a:solidFill>
                  <a:srgbClr val="CFCBBF"/>
                </a:solidFill>
                <a:latin typeface="Prata" pitchFamily="34" charset="0"/>
                <a:ea typeface="Prata" pitchFamily="34" charset="-122"/>
                <a:cs typeface="Prata" pitchFamily="34" charset="-120"/>
              </a:rPr>
              <a:t>2</a:t>
            </a:r>
            <a:endParaRPr lang="en-US" sz="1963" dirty="0"/>
          </a:p>
        </p:txBody>
      </p:sp>
      <p:sp>
        <p:nvSpPr>
          <p:cNvPr id="12" name="Text 8"/>
          <p:cNvSpPr/>
          <p:nvPr/>
        </p:nvSpPr>
        <p:spPr>
          <a:xfrm>
            <a:off x="5195054" y="2857143"/>
            <a:ext cx="3143131" cy="259675"/>
          </a:xfrm>
          <a:prstGeom prst="rect">
            <a:avLst/>
          </a:prstGeom>
          <a:noFill/>
          <a:ln/>
        </p:spPr>
        <p:txBody>
          <a:bodyPr wrap="none" rtlCol="0" anchor="t"/>
          <a:lstStyle/>
          <a:p>
            <a:pPr marL="0" indent="0">
              <a:lnSpc>
                <a:spcPts val="2045"/>
              </a:lnSpc>
              <a:buNone/>
            </a:pPr>
            <a:r>
              <a:rPr lang="en-US" sz="1636" dirty="0">
                <a:solidFill>
                  <a:srgbClr val="CFCBBF"/>
                </a:solidFill>
                <a:latin typeface="Prata" pitchFamily="34" charset="0"/>
                <a:ea typeface="Prata" pitchFamily="34" charset="-122"/>
                <a:cs typeface="Prata" pitchFamily="34" charset="-120"/>
              </a:rPr>
              <a:t>Use a Strong Antivirus Program</a:t>
            </a:r>
            <a:endParaRPr lang="en-US" sz="1636" dirty="0"/>
          </a:p>
        </p:txBody>
      </p:sp>
      <p:sp>
        <p:nvSpPr>
          <p:cNvPr id="13" name="Text 9"/>
          <p:cNvSpPr/>
          <p:nvPr/>
        </p:nvSpPr>
        <p:spPr>
          <a:xfrm>
            <a:off x="5195054" y="3216473"/>
            <a:ext cx="3367445" cy="1329333"/>
          </a:xfrm>
          <a:prstGeom prst="rect">
            <a:avLst/>
          </a:prstGeom>
          <a:noFill/>
          <a:ln/>
        </p:spPr>
        <p:txBody>
          <a:bodyPr wrap="square" rtlCol="0" anchor="t"/>
          <a:lstStyle/>
          <a:p>
            <a:pPr marL="0" indent="0">
              <a:lnSpc>
                <a:spcPts val="2094"/>
              </a:lnSpc>
              <a:buNone/>
            </a:pPr>
            <a:r>
              <a:rPr lang="en-US" sz="1309" dirty="0">
                <a:solidFill>
                  <a:srgbClr val="CFCBBF"/>
                </a:solidFill>
                <a:latin typeface="Raleway" pitchFamily="34" charset="0"/>
                <a:ea typeface="Raleway" pitchFamily="34" charset="-122"/>
                <a:cs typeface="Raleway" pitchFamily="34" charset="-120"/>
              </a:rPr>
              <a:t>An antivirus program can help to protect your computer from malware, including phishing attacks. Make sure your antivirus program is up-to-date and is running regularly.</a:t>
            </a:r>
            <a:endParaRPr lang="en-US" sz="1309" dirty="0"/>
          </a:p>
        </p:txBody>
      </p:sp>
      <p:sp>
        <p:nvSpPr>
          <p:cNvPr id="14" name="Shape 10"/>
          <p:cNvSpPr/>
          <p:nvPr/>
        </p:nvSpPr>
        <p:spPr>
          <a:xfrm>
            <a:off x="581620" y="4898827"/>
            <a:ext cx="373856" cy="373856"/>
          </a:xfrm>
          <a:prstGeom prst="roundRect">
            <a:avLst>
              <a:gd name="adj" fmla="val 6668"/>
            </a:avLst>
          </a:prstGeom>
          <a:solidFill>
            <a:srgbClr val="3A3B3C"/>
          </a:solidFill>
          <a:ln/>
        </p:spPr>
        <p:txBody>
          <a:bodyPr/>
          <a:lstStyle/>
          <a:p>
            <a:endParaRPr lang="en-US"/>
          </a:p>
        </p:txBody>
      </p:sp>
      <p:sp>
        <p:nvSpPr>
          <p:cNvPr id="15" name="Text 11"/>
          <p:cNvSpPr/>
          <p:nvPr/>
        </p:nvSpPr>
        <p:spPr>
          <a:xfrm>
            <a:off x="691277" y="4961096"/>
            <a:ext cx="154543" cy="249317"/>
          </a:xfrm>
          <a:prstGeom prst="rect">
            <a:avLst/>
          </a:prstGeom>
          <a:noFill/>
          <a:ln/>
        </p:spPr>
        <p:txBody>
          <a:bodyPr wrap="none" rtlCol="0" anchor="t"/>
          <a:lstStyle/>
          <a:p>
            <a:pPr marL="0" indent="0" algn="ctr">
              <a:lnSpc>
                <a:spcPts val="1963"/>
              </a:lnSpc>
              <a:buNone/>
            </a:pPr>
            <a:r>
              <a:rPr lang="en-US" sz="1963" dirty="0">
                <a:solidFill>
                  <a:srgbClr val="CFCBBF"/>
                </a:solidFill>
                <a:latin typeface="Prata" pitchFamily="34" charset="0"/>
                <a:ea typeface="Prata" pitchFamily="34" charset="-122"/>
                <a:cs typeface="Prata" pitchFamily="34" charset="-120"/>
              </a:rPr>
              <a:t>3</a:t>
            </a:r>
            <a:endParaRPr lang="en-US" sz="1963" dirty="0"/>
          </a:p>
        </p:txBody>
      </p:sp>
      <p:sp>
        <p:nvSpPr>
          <p:cNvPr id="16" name="Text 12"/>
          <p:cNvSpPr/>
          <p:nvPr/>
        </p:nvSpPr>
        <p:spPr>
          <a:xfrm>
            <a:off x="1121569" y="4898827"/>
            <a:ext cx="3367445" cy="519351"/>
          </a:xfrm>
          <a:prstGeom prst="rect">
            <a:avLst/>
          </a:prstGeom>
          <a:noFill/>
          <a:ln/>
        </p:spPr>
        <p:txBody>
          <a:bodyPr wrap="square" rtlCol="0" anchor="t"/>
          <a:lstStyle/>
          <a:p>
            <a:pPr marL="0" indent="0">
              <a:lnSpc>
                <a:spcPts val="2045"/>
              </a:lnSpc>
              <a:buNone/>
            </a:pPr>
            <a:r>
              <a:rPr lang="en-US" sz="1636" dirty="0">
                <a:solidFill>
                  <a:srgbClr val="CFCBBF"/>
                </a:solidFill>
                <a:latin typeface="Prata" pitchFamily="34" charset="0"/>
                <a:ea typeface="Prata" pitchFamily="34" charset="-122"/>
                <a:cs typeface="Prata" pitchFamily="34" charset="-120"/>
              </a:rPr>
              <a:t>Be Careful About What You Share Online</a:t>
            </a:r>
            <a:endParaRPr lang="en-US" sz="1636" dirty="0"/>
          </a:p>
        </p:txBody>
      </p:sp>
      <p:sp>
        <p:nvSpPr>
          <p:cNvPr id="17" name="Text 13"/>
          <p:cNvSpPr/>
          <p:nvPr/>
        </p:nvSpPr>
        <p:spPr>
          <a:xfrm>
            <a:off x="1121569" y="5517833"/>
            <a:ext cx="3367445" cy="1329333"/>
          </a:xfrm>
          <a:prstGeom prst="rect">
            <a:avLst/>
          </a:prstGeom>
          <a:noFill/>
          <a:ln/>
        </p:spPr>
        <p:txBody>
          <a:bodyPr wrap="square" rtlCol="0" anchor="t"/>
          <a:lstStyle/>
          <a:p>
            <a:pPr marL="0" indent="0">
              <a:lnSpc>
                <a:spcPts val="2094"/>
              </a:lnSpc>
              <a:buNone/>
            </a:pPr>
            <a:r>
              <a:rPr lang="en-US" sz="1309" dirty="0">
                <a:solidFill>
                  <a:srgbClr val="CFCBBF"/>
                </a:solidFill>
                <a:latin typeface="Raleway" pitchFamily="34" charset="0"/>
                <a:ea typeface="Raleway" pitchFamily="34" charset="-122"/>
                <a:cs typeface="Raleway" pitchFamily="34" charset="-120"/>
              </a:rPr>
              <a:t>Think carefully before you share any personal information online. Avoid posting your full name, address, phone number, or other sensitive details on social media or public websites.</a:t>
            </a:r>
            <a:endParaRPr lang="en-US" sz="1309" dirty="0"/>
          </a:p>
        </p:txBody>
      </p:sp>
      <p:sp>
        <p:nvSpPr>
          <p:cNvPr id="18" name="Shape 14"/>
          <p:cNvSpPr/>
          <p:nvPr/>
        </p:nvSpPr>
        <p:spPr>
          <a:xfrm>
            <a:off x="4655106" y="4898827"/>
            <a:ext cx="373856" cy="373856"/>
          </a:xfrm>
          <a:prstGeom prst="roundRect">
            <a:avLst>
              <a:gd name="adj" fmla="val 6668"/>
            </a:avLst>
          </a:prstGeom>
          <a:solidFill>
            <a:srgbClr val="3A3B3C"/>
          </a:solidFill>
          <a:ln/>
        </p:spPr>
        <p:txBody>
          <a:bodyPr/>
          <a:lstStyle/>
          <a:p>
            <a:endParaRPr lang="en-US"/>
          </a:p>
        </p:txBody>
      </p:sp>
      <p:sp>
        <p:nvSpPr>
          <p:cNvPr id="19" name="Text 15"/>
          <p:cNvSpPr/>
          <p:nvPr/>
        </p:nvSpPr>
        <p:spPr>
          <a:xfrm>
            <a:off x="4769048" y="4961096"/>
            <a:ext cx="145852" cy="249317"/>
          </a:xfrm>
          <a:prstGeom prst="rect">
            <a:avLst/>
          </a:prstGeom>
          <a:noFill/>
          <a:ln/>
        </p:spPr>
        <p:txBody>
          <a:bodyPr wrap="none" rtlCol="0" anchor="t"/>
          <a:lstStyle/>
          <a:p>
            <a:pPr marL="0" indent="0" algn="ctr">
              <a:lnSpc>
                <a:spcPts val="1963"/>
              </a:lnSpc>
              <a:buNone/>
            </a:pPr>
            <a:r>
              <a:rPr lang="en-US" sz="1963" dirty="0">
                <a:solidFill>
                  <a:srgbClr val="CFCBBF"/>
                </a:solidFill>
                <a:latin typeface="Prata" pitchFamily="34" charset="0"/>
                <a:ea typeface="Prata" pitchFamily="34" charset="-122"/>
                <a:cs typeface="Prata" pitchFamily="34" charset="-120"/>
              </a:rPr>
              <a:t>4</a:t>
            </a:r>
            <a:endParaRPr lang="en-US" sz="1963" dirty="0"/>
          </a:p>
        </p:txBody>
      </p:sp>
      <p:sp>
        <p:nvSpPr>
          <p:cNvPr id="20" name="Text 16"/>
          <p:cNvSpPr/>
          <p:nvPr/>
        </p:nvSpPr>
        <p:spPr>
          <a:xfrm>
            <a:off x="5195054" y="4898827"/>
            <a:ext cx="3367445" cy="519351"/>
          </a:xfrm>
          <a:prstGeom prst="rect">
            <a:avLst/>
          </a:prstGeom>
          <a:noFill/>
          <a:ln/>
        </p:spPr>
        <p:txBody>
          <a:bodyPr wrap="square" rtlCol="0" anchor="t"/>
          <a:lstStyle/>
          <a:p>
            <a:pPr marL="0" indent="0">
              <a:lnSpc>
                <a:spcPts val="2045"/>
              </a:lnSpc>
              <a:buNone/>
            </a:pPr>
            <a:r>
              <a:rPr lang="en-US" sz="1636" dirty="0">
                <a:solidFill>
                  <a:srgbClr val="CFCBBF"/>
                </a:solidFill>
                <a:latin typeface="Prata" pitchFamily="34" charset="0"/>
                <a:ea typeface="Prata" pitchFamily="34" charset="-122"/>
                <a:cs typeface="Prata" pitchFamily="34" charset="-120"/>
              </a:rPr>
              <a:t>Don't Open Attachments from Unknown Senders</a:t>
            </a:r>
            <a:endParaRPr lang="en-US" sz="1636" dirty="0"/>
          </a:p>
        </p:txBody>
      </p:sp>
      <p:sp>
        <p:nvSpPr>
          <p:cNvPr id="21" name="Text 17"/>
          <p:cNvSpPr/>
          <p:nvPr/>
        </p:nvSpPr>
        <p:spPr>
          <a:xfrm>
            <a:off x="5195054" y="5517833"/>
            <a:ext cx="3367445" cy="1329333"/>
          </a:xfrm>
          <a:prstGeom prst="rect">
            <a:avLst/>
          </a:prstGeom>
          <a:noFill/>
          <a:ln/>
        </p:spPr>
        <p:txBody>
          <a:bodyPr wrap="square" rtlCol="0" anchor="t"/>
          <a:lstStyle/>
          <a:p>
            <a:pPr marL="0" indent="0">
              <a:lnSpc>
                <a:spcPts val="2094"/>
              </a:lnSpc>
              <a:buNone/>
            </a:pPr>
            <a:r>
              <a:rPr lang="en-US" sz="1309" dirty="0">
                <a:solidFill>
                  <a:srgbClr val="CFCBBF"/>
                </a:solidFill>
                <a:latin typeface="Raleway" pitchFamily="34" charset="0"/>
                <a:ea typeface="Raleway" pitchFamily="34" charset="-122"/>
                <a:cs typeface="Raleway" pitchFamily="34" charset="-120"/>
              </a:rPr>
              <a:t>Phishing emails often contain malicious attachments that can infect your computer with malware. Never open attachments from unknown senders or attachments that you are not expecting.</a:t>
            </a:r>
            <a:endParaRPr lang="en-US" sz="130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1317</Words>
  <Application>Microsoft Office PowerPoint</Application>
  <PresentationFormat>Custom</PresentationFormat>
  <Paragraphs>97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Shoaib Khan</cp:lastModifiedBy>
  <cp:revision>2</cp:revision>
  <dcterms:created xsi:type="dcterms:W3CDTF">2024-08-14T12:52:40Z</dcterms:created>
  <dcterms:modified xsi:type="dcterms:W3CDTF">2024-08-14T13:15:09Z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2024-08-14T13:15:08Z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b9f98e01-a3fd-4bdf-9262-7cba44dd12cf</vt:lpwstr>
  </property>
  <property fmtid="{D5CDD505-2E9C-101B-9397-08002B2CF9AE}" pid="7" name="MSIP_Label_defa4170-0d19-0005-0004-bc88714345d2_ActionId">
    <vt:lpwstr>51980f24-e91d-4430-bd28-5c417a5f2392</vt:lpwstr>
  </property>
  <property fmtid="{D5CDD505-2E9C-101B-9397-08002B2CF9AE}" pid="8" name="MSIP_Label_defa4170-0d19-0005-0004-bc88714345d2_ContentBits">
    <vt:lpwstr>0</vt:lpwstr>
  </property>
</Properties>
</file>